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87" r:id="rId4"/>
    <p:sldId id="306" r:id="rId5"/>
    <p:sldId id="297" r:id="rId6"/>
    <p:sldId id="311" r:id="rId7"/>
    <p:sldId id="313" r:id="rId8"/>
    <p:sldId id="308" r:id="rId9"/>
    <p:sldId id="314" r:id="rId10"/>
    <p:sldId id="310" r:id="rId11"/>
    <p:sldId id="315" r:id="rId12"/>
    <p:sldId id="307" r:id="rId13"/>
    <p:sldId id="312" r:id="rId14"/>
    <p:sldId id="303" r:id="rId15"/>
    <p:sldId id="317" r:id="rId16"/>
    <p:sldId id="275" r:id="rId17"/>
    <p:sldId id="261" r:id="rId18"/>
  </p:sldIdLst>
  <p:sldSz cx="10058400" cy="7772400"/>
  <p:notesSz cx="6881813" cy="92964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0B5"/>
    <a:srgbClr val="FF66FF"/>
    <a:srgbClr val="918AE6"/>
    <a:srgbClr val="F78911"/>
    <a:srgbClr val="FFDB69"/>
    <a:srgbClr val="788E42"/>
    <a:srgbClr val="FFEFBD"/>
    <a:srgbClr val="008000"/>
    <a:srgbClr val="A1DBAC"/>
    <a:srgbClr val="D237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2" autoAdjust="0"/>
    <p:restoredTop sz="77265" autoAdjust="0"/>
  </p:normalViewPr>
  <p:slideViewPr>
    <p:cSldViewPr snapToGrid="0" snapToObjects="1">
      <p:cViewPr>
        <p:scale>
          <a:sx n="80" d="100"/>
          <a:sy n="80" d="100"/>
        </p:scale>
        <p:origin x="640" y="144"/>
      </p:cViewPr>
      <p:guideLst>
        <p:guide orient="horz" pos="2448"/>
        <p:guide pos="3168"/>
      </p:guideLst>
    </p:cSldViewPr>
  </p:slideViewPr>
  <p:notesTextViewPr>
    <p:cViewPr>
      <p:scale>
        <a:sx n="100" d="100"/>
        <a:sy n="100" d="100"/>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Krystle\Documents\GSR\AERA%202018\AERA%20LGBTQ%20Sexual%20Violence%20Paper\AERA%20FIGUR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localhost\Users\Krystle\Documents\GSR\AERA%202018\AERA%20LGBTQ%20Sexual%20Violence%20Paper\AERA%20FIGURE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Krystle\Documents\GSR\AERA%202018\AERA%20LGBTQ%20Sexual%20Violence%20Paper\AERA%20FIGURES.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Krystle\Documents\GSR\AERA%202018\AERA%20LGBTQ%20Sexual%20Violence%20Paper\AERA%20FIGURES.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localhost\Users\Krystle\Documents\GSR\AERA%202018\AERA%20LGBTQ%20Sexual%20Violence%20Paper\AERA%20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ocalhost\Users\Krystle\Documents\GSR\AERA%202018\AERA%20LGBTQ%20Sexual%20Violence%20Paper\AERA%20FIGURES.xlsx" TargetMode="External"/><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localhost\Users\Krystle\Documents\GSR\AERA%202018\AERA%20LGBTQ%20Sexual%20Violence%20Paper\AERA%20FIGURES.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oleObject" Target="file:///\\localhost\Users\Krystle\Documents\GSR\AERA%202018\AERA%20LGBTQ%20Sexual%20Violence%20Paper\AERA%20FIGURES.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0" i="0" baseline="0" dirty="0">
                <a:solidFill>
                  <a:schemeClr val="tx1"/>
                </a:solidFill>
                <a:effectLst/>
                <a:latin typeface="+mj-lt"/>
                <a:ea typeface="Times New Roman" charset="0"/>
                <a:cs typeface="Times New Roman" charset="0"/>
              </a:rPr>
              <a:t>Prevalence of sexual violence since entering college, by gender identity</a:t>
            </a:r>
            <a:endParaRPr lang="en-US" sz="2800" dirty="0">
              <a:solidFill>
                <a:schemeClr val="tx1"/>
              </a:solidFill>
              <a:effectLst/>
              <a:latin typeface="+mj-lt"/>
              <a:ea typeface="Times New Roman" charset="0"/>
              <a:cs typeface="Times New Roman" charset="0"/>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'FIGURE 1'!$B$1</c:f>
              <c:strCache>
                <c:ptCount val="1"/>
                <c:pt idx="0">
                  <c:v>Transgender</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j-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1'!$A$2:$A$3</c:f>
              <c:strCache>
                <c:ptCount val="2"/>
                <c:pt idx="0">
                  <c:v>Unwanted Sexual Contact</c:v>
                </c:pt>
                <c:pt idx="1">
                  <c:v>Sexual Assault</c:v>
                </c:pt>
              </c:strCache>
            </c:strRef>
          </c:cat>
          <c:val>
            <c:numRef>
              <c:f>'FIGURE 1'!$B$2:$B$3</c:f>
              <c:numCache>
                <c:formatCode>0.0%</c:formatCode>
                <c:ptCount val="2"/>
                <c:pt idx="0">
                  <c:v>0.161</c:v>
                </c:pt>
                <c:pt idx="1">
                  <c:v>0.102</c:v>
                </c:pt>
              </c:numCache>
            </c:numRef>
          </c:val>
        </c:ser>
        <c:ser>
          <c:idx val="1"/>
          <c:order val="1"/>
          <c:tx>
            <c:strRef>
              <c:f>'FIGURE 1'!$C$1</c:f>
              <c:strCache>
                <c:ptCount val="1"/>
                <c:pt idx="0">
                  <c:v>Non-Transgender</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j-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1'!$A$2:$A$3</c:f>
              <c:strCache>
                <c:ptCount val="2"/>
                <c:pt idx="0">
                  <c:v>Unwanted Sexual Contact</c:v>
                </c:pt>
                <c:pt idx="1">
                  <c:v>Sexual Assault</c:v>
                </c:pt>
              </c:strCache>
            </c:strRef>
          </c:cat>
          <c:val>
            <c:numRef>
              <c:f>'FIGURE 1'!$C$2:$C$3</c:f>
              <c:numCache>
                <c:formatCode>0.0%</c:formatCode>
                <c:ptCount val="2"/>
                <c:pt idx="0">
                  <c:v>0.076</c:v>
                </c:pt>
                <c:pt idx="1">
                  <c:v>0.052</c:v>
                </c:pt>
              </c:numCache>
            </c:numRef>
          </c:val>
        </c:ser>
        <c:dLbls>
          <c:dLblPos val="outEnd"/>
          <c:showLegendKey val="0"/>
          <c:showVal val="1"/>
          <c:showCatName val="0"/>
          <c:showSerName val="0"/>
          <c:showPercent val="0"/>
          <c:showBubbleSize val="0"/>
        </c:dLbls>
        <c:gapWidth val="219"/>
        <c:overlap val="-27"/>
        <c:axId val="-2060959280"/>
        <c:axId val="-2107344624"/>
      </c:barChart>
      <c:catAx>
        <c:axId val="-206095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j-lt"/>
                <a:ea typeface="Times New Roman" charset="0"/>
                <a:cs typeface="Times New Roman" charset="0"/>
              </a:defRPr>
            </a:pPr>
            <a:endParaRPr lang="en-US"/>
          </a:p>
        </c:txPr>
        <c:crossAx val="-2107344624"/>
        <c:crosses val="autoZero"/>
        <c:auto val="1"/>
        <c:lblAlgn val="ctr"/>
        <c:lblOffset val="100"/>
        <c:noMultiLvlLbl val="0"/>
      </c:catAx>
      <c:valAx>
        <c:axId val="-21073446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j-lt"/>
                <a:ea typeface="Times New Roman" charset="0"/>
                <a:cs typeface="Times New Roman" charset="0"/>
              </a:defRPr>
            </a:pPr>
            <a:endParaRPr lang="en-US"/>
          </a:p>
        </c:txPr>
        <c:crossAx val="-2060959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j-lt"/>
              <a:ea typeface="Times New Roman" charset="0"/>
              <a:cs typeface="Times New Roman"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000" b="1">
                <a:latin typeface="+mj-lt"/>
                <a:ea typeface="Times New Roman" charset="0"/>
                <a:cs typeface="Times New Roman" charset="0"/>
              </a:defRPr>
            </a:pPr>
            <a:r>
              <a:rPr lang="en-US" sz="2000" b="1">
                <a:latin typeface="+mj-lt"/>
                <a:ea typeface="Times New Roman" charset="0"/>
                <a:cs typeface="Times New Roman" charset="0"/>
              </a:rPr>
              <a:t>Mean Social Agency Score, by Sexual Orientation and Experience with Sexual Violence</a:t>
            </a:r>
          </a:p>
        </c:rich>
      </c:tx>
      <c:layout/>
      <c:overlay val="0"/>
    </c:title>
    <c:autoTitleDeleted val="0"/>
    <c:plotArea>
      <c:layout/>
      <c:barChart>
        <c:barDir val="col"/>
        <c:grouping val="clustered"/>
        <c:varyColors val="0"/>
        <c:ser>
          <c:idx val="0"/>
          <c:order val="0"/>
          <c:tx>
            <c:strRef>
              <c:f>'FIGURE 13.9'!$C$2</c:f>
              <c:strCache>
                <c:ptCount val="1"/>
                <c:pt idx="0">
                  <c:v>Straight</c:v>
                </c:pt>
              </c:strCache>
            </c:strRef>
          </c:tx>
          <c:spPr>
            <a:solidFill>
              <a:schemeClr val="tx2">
                <a:lumMod val="90000"/>
                <a:lumOff val="10000"/>
              </a:schemeClr>
            </a:solidFill>
          </c:spPr>
          <c:invertIfNegative val="0"/>
          <c:dLbls>
            <c:spPr>
              <a:noFill/>
              <a:ln>
                <a:noFill/>
              </a:ln>
              <a:effectLst/>
            </c:spPr>
            <c:txPr>
              <a:bodyPr wrap="square" lIns="38100" tIns="19050" rIns="38100" bIns="19050" anchor="ctr">
                <a:spAutoFit/>
              </a:bodyPr>
              <a:lstStyle/>
              <a:p>
                <a:pPr>
                  <a:defRPr sz="1800" b="1">
                    <a:latin typeface="+mj-lt"/>
                    <a:ea typeface="Times New Roman" charset="0"/>
                    <a:cs typeface="Times New Roman"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'FIGURE 13.9'!$D$1:$F$1</c:f>
              <c:strCache>
                <c:ptCount val="3"/>
                <c:pt idx="0">
                  <c:v>Neither</c:v>
                </c:pt>
                <c:pt idx="1">
                  <c:v>Unwanted sexual contact</c:v>
                </c:pt>
                <c:pt idx="2">
                  <c:v>Sexual assault</c:v>
                </c:pt>
              </c:strCache>
            </c:strRef>
          </c:cat>
          <c:val>
            <c:numRef>
              <c:f>'FIGURE 13.9'!$D$2:$F$2</c:f>
              <c:numCache>
                <c:formatCode>###0.00</c:formatCode>
                <c:ptCount val="3"/>
                <c:pt idx="0">
                  <c:v>49.45510727157613</c:v>
                </c:pt>
                <c:pt idx="1">
                  <c:v>51.6290907256002</c:v>
                </c:pt>
                <c:pt idx="2">
                  <c:v>52.54755311276375</c:v>
                </c:pt>
              </c:numCache>
            </c:numRef>
          </c:val>
        </c:ser>
        <c:ser>
          <c:idx val="1"/>
          <c:order val="1"/>
          <c:tx>
            <c:strRef>
              <c:f>'FIGURE 13.9'!$C$3</c:f>
              <c:strCache>
                <c:ptCount val="1"/>
                <c:pt idx="0">
                  <c:v>LGBQO</c:v>
                </c:pt>
              </c:strCache>
            </c:strRef>
          </c:tx>
          <c:spPr>
            <a:solidFill>
              <a:schemeClr val="tx2">
                <a:lumMod val="25000"/>
                <a:lumOff val="75000"/>
              </a:schemeClr>
            </a:solidFill>
          </c:spPr>
          <c:invertIfNegative val="0"/>
          <c:dLbls>
            <c:spPr>
              <a:noFill/>
              <a:ln>
                <a:noFill/>
              </a:ln>
              <a:effectLst/>
            </c:spPr>
            <c:txPr>
              <a:bodyPr wrap="square" lIns="38100" tIns="19050" rIns="38100" bIns="19050" anchor="ctr">
                <a:spAutoFit/>
              </a:bodyPr>
              <a:lstStyle/>
              <a:p>
                <a:pPr>
                  <a:defRPr sz="1800" b="1">
                    <a:latin typeface="+mj-lt"/>
                    <a:ea typeface="Times New Roman" charset="0"/>
                    <a:cs typeface="Times New Roman"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'FIGURE 13.9'!$D$1:$F$1</c:f>
              <c:strCache>
                <c:ptCount val="3"/>
                <c:pt idx="0">
                  <c:v>Neither</c:v>
                </c:pt>
                <c:pt idx="1">
                  <c:v>Unwanted sexual contact</c:v>
                </c:pt>
                <c:pt idx="2">
                  <c:v>Sexual assault</c:v>
                </c:pt>
              </c:strCache>
            </c:strRef>
          </c:cat>
          <c:val>
            <c:numRef>
              <c:f>'FIGURE 13.9'!$D$3:$F$3</c:f>
              <c:numCache>
                <c:formatCode>###0.00</c:formatCode>
                <c:ptCount val="3"/>
                <c:pt idx="0">
                  <c:v>50.694622187171</c:v>
                </c:pt>
                <c:pt idx="1">
                  <c:v>53.18715041788715</c:v>
                </c:pt>
                <c:pt idx="2">
                  <c:v>54.07339386542768</c:v>
                </c:pt>
              </c:numCache>
            </c:numRef>
          </c:val>
        </c:ser>
        <c:dLbls>
          <c:showLegendKey val="0"/>
          <c:showVal val="0"/>
          <c:showCatName val="0"/>
          <c:showSerName val="0"/>
          <c:showPercent val="0"/>
          <c:showBubbleSize val="0"/>
        </c:dLbls>
        <c:gapWidth val="150"/>
        <c:axId val="2133806496"/>
        <c:axId val="2133722512"/>
      </c:barChart>
      <c:catAx>
        <c:axId val="2133806496"/>
        <c:scaling>
          <c:orientation val="minMax"/>
        </c:scaling>
        <c:delete val="0"/>
        <c:axPos val="b"/>
        <c:numFmt formatCode="General" sourceLinked="0"/>
        <c:majorTickMark val="out"/>
        <c:minorTickMark val="none"/>
        <c:tickLblPos val="nextTo"/>
        <c:txPr>
          <a:bodyPr/>
          <a:lstStyle/>
          <a:p>
            <a:pPr>
              <a:defRPr sz="1800" b="1">
                <a:latin typeface="+mj-lt"/>
                <a:ea typeface="Times New Roman" charset="0"/>
                <a:cs typeface="Times New Roman" charset="0"/>
              </a:defRPr>
            </a:pPr>
            <a:endParaRPr lang="en-US"/>
          </a:p>
        </c:txPr>
        <c:crossAx val="2133722512"/>
        <c:crosses val="autoZero"/>
        <c:auto val="1"/>
        <c:lblAlgn val="ctr"/>
        <c:lblOffset val="100"/>
        <c:noMultiLvlLbl val="0"/>
      </c:catAx>
      <c:valAx>
        <c:axId val="2133722512"/>
        <c:scaling>
          <c:orientation val="minMax"/>
        </c:scaling>
        <c:delete val="0"/>
        <c:axPos val="l"/>
        <c:majorGridlines>
          <c:spPr>
            <a:ln>
              <a:solidFill>
                <a:schemeClr val="bg1">
                  <a:lumMod val="85000"/>
                </a:schemeClr>
              </a:solidFill>
            </a:ln>
          </c:spPr>
        </c:majorGridlines>
        <c:numFmt formatCode="###0.00" sourceLinked="1"/>
        <c:majorTickMark val="out"/>
        <c:minorTickMark val="none"/>
        <c:tickLblPos val="nextTo"/>
        <c:txPr>
          <a:bodyPr/>
          <a:lstStyle/>
          <a:p>
            <a:pPr>
              <a:defRPr sz="1400" b="1">
                <a:latin typeface="+mj-lt"/>
                <a:ea typeface="Times New Roman" charset="0"/>
                <a:cs typeface="Times New Roman" charset="0"/>
              </a:defRPr>
            </a:pPr>
            <a:endParaRPr lang="en-US"/>
          </a:p>
        </c:txPr>
        <c:crossAx val="2133806496"/>
        <c:crosses val="autoZero"/>
        <c:crossBetween val="between"/>
      </c:valAx>
    </c:plotArea>
    <c:legend>
      <c:legendPos val="b"/>
      <c:layout/>
      <c:overlay val="0"/>
      <c:txPr>
        <a:bodyPr/>
        <a:lstStyle/>
        <a:p>
          <a:pPr>
            <a:defRPr sz="1800" b="1">
              <a:latin typeface="+mj-lt"/>
              <a:ea typeface="Times New Roman" charset="0"/>
              <a:cs typeface="Times New Roman" charset="0"/>
            </a:defRPr>
          </a:pPr>
          <a:endParaRPr lang="en-US"/>
        </a:p>
      </c:txPr>
    </c:legend>
    <c:plotVisOnly val="1"/>
    <c:dispBlanksAs val="gap"/>
    <c:showDLblsOverMax val="0"/>
  </c:chart>
  <c:spPr>
    <a:solidFill>
      <a:schemeClr val="bg1"/>
    </a:solidFill>
  </c:spPr>
  <c:txPr>
    <a:bodyPr/>
    <a:lstStyle/>
    <a:p>
      <a:pPr>
        <a:defRPr sz="105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j-lt"/>
                <a:ea typeface="Times New Roman" charset="0"/>
                <a:cs typeface="Times New Roman" charset="0"/>
              </a:defRPr>
            </a:pPr>
            <a:r>
              <a:rPr lang="en-US" sz="2400">
                <a:solidFill>
                  <a:schemeClr val="tx1"/>
                </a:solidFill>
                <a:latin typeface="+mj-lt"/>
                <a:ea typeface="Times New Roman" charset="0"/>
                <a:cs typeface="Times New Roman" charset="0"/>
              </a:rPr>
              <a:t>Prevalence of sexual violence since entering college, by sexual orientation</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j-lt"/>
              <a:ea typeface="Times New Roman" charset="0"/>
              <a:cs typeface="Times New Roman" charset="0"/>
            </a:defRPr>
          </a:pPr>
          <a:endParaRPr lang="en-US"/>
        </a:p>
      </c:txPr>
    </c:title>
    <c:autoTitleDeleted val="0"/>
    <c:plotArea>
      <c:layout/>
      <c:barChart>
        <c:barDir val="bar"/>
        <c:grouping val="clustered"/>
        <c:varyColors val="0"/>
        <c:ser>
          <c:idx val="0"/>
          <c:order val="0"/>
          <c:tx>
            <c:strRef>
              <c:f>'FIGURE 13.5'!$A$2</c:f>
              <c:strCache>
                <c:ptCount val="1"/>
                <c:pt idx="0">
                  <c:v>Unwanted Sexual Contact</c:v>
                </c:pt>
              </c:strCache>
            </c:strRef>
          </c:tx>
          <c:spPr>
            <a:solidFill>
              <a:schemeClr val="tx2">
                <a:lumMod val="90000"/>
                <a:lumOff val="10000"/>
              </a:schemeClr>
            </a:solidFill>
            <a:ln>
              <a:noFill/>
            </a:ln>
            <a:effectLst/>
          </c:spPr>
          <c:invertIfNegative val="0"/>
          <c:dLbls>
            <c:dLbl>
              <c:idx val="1"/>
              <c:layout/>
              <c:tx>
                <c:rich>
                  <a:bodyPr/>
                  <a:lstStyle/>
                  <a:p>
                    <a:r>
                      <a:rPr lang="en-US"/>
                      <a:t>13.2%**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pt-BR"/>
                      <a:t>14.7%*</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pt-BR"/>
                      <a:t>19.4%*</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j-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13.5'!$B$1:$I$1</c:f>
              <c:strCache>
                <c:ptCount val="8"/>
                <c:pt idx="0">
                  <c:v>Heterosexual/Straight</c:v>
                </c:pt>
                <c:pt idx="1">
                  <c:v>LGBQO</c:v>
                </c:pt>
                <c:pt idx="3">
                  <c:v>Gay</c:v>
                </c:pt>
                <c:pt idx="4">
                  <c:v>Lesbian</c:v>
                </c:pt>
                <c:pt idx="5">
                  <c:v>Bisexual</c:v>
                </c:pt>
                <c:pt idx="6">
                  <c:v>Queer</c:v>
                </c:pt>
                <c:pt idx="7">
                  <c:v>Other</c:v>
                </c:pt>
              </c:strCache>
            </c:strRef>
          </c:cat>
          <c:val>
            <c:numRef>
              <c:f>'FIGURE 13.5'!$B$2:$I$2</c:f>
              <c:numCache>
                <c:formatCode>0.0%</c:formatCode>
                <c:ptCount val="8"/>
                <c:pt idx="0">
                  <c:v>0.068</c:v>
                </c:pt>
                <c:pt idx="1">
                  <c:v>0.132</c:v>
                </c:pt>
                <c:pt idx="3" formatCode="###0.0%">
                  <c:v>0.0714285714285714</c:v>
                </c:pt>
                <c:pt idx="4" formatCode="###0.0%">
                  <c:v>0.0822784810126582</c:v>
                </c:pt>
                <c:pt idx="5" formatCode="###0.0%">
                  <c:v>0.147215865751335</c:v>
                </c:pt>
                <c:pt idx="6" formatCode="###0.0%">
                  <c:v>0.194444444444444</c:v>
                </c:pt>
                <c:pt idx="7" formatCode="###0.0%">
                  <c:v>0.138888888888889</c:v>
                </c:pt>
              </c:numCache>
            </c:numRef>
          </c:val>
        </c:ser>
        <c:ser>
          <c:idx val="1"/>
          <c:order val="1"/>
          <c:tx>
            <c:strRef>
              <c:f>'FIGURE 13.5'!$A$3</c:f>
              <c:strCache>
                <c:ptCount val="1"/>
                <c:pt idx="0">
                  <c:v>Sexual Assault</c:v>
                </c:pt>
              </c:strCache>
            </c:strRef>
          </c:tx>
          <c:spPr>
            <a:solidFill>
              <a:schemeClr val="tx2">
                <a:lumMod val="25000"/>
                <a:lumOff val="75000"/>
              </a:schemeClr>
            </a:solidFill>
            <a:ln>
              <a:noFill/>
            </a:ln>
            <a:effectLst/>
          </c:spPr>
          <c:invertIfNegative val="0"/>
          <c:dLbls>
            <c:dLbl>
              <c:idx val="1"/>
              <c:layout>
                <c:manualLayout>
                  <c:x val="0.00671441337122025"/>
                  <c:y val="0.0"/>
                </c:manualLayout>
              </c:layout>
              <c:tx>
                <c:rich>
                  <a:bodyPr/>
                  <a:lstStyle/>
                  <a:p>
                    <a:r>
                      <a:rPr lang="en-US"/>
                      <a:t>11.2%**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53715306969761"/>
                  <c:y val="0.0"/>
                </c:manualLayout>
              </c:layout>
              <c:tx>
                <c:rich>
                  <a:bodyPr/>
                  <a:lstStyle/>
                  <a:p>
                    <a:r>
                      <a:rPr lang="en-US"/>
                      <a:t>13.5%**</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j-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13.5'!$B$1:$I$1</c:f>
              <c:strCache>
                <c:ptCount val="8"/>
                <c:pt idx="0">
                  <c:v>Heterosexual/Straight</c:v>
                </c:pt>
                <c:pt idx="1">
                  <c:v>LGBQO</c:v>
                </c:pt>
                <c:pt idx="3">
                  <c:v>Gay</c:v>
                </c:pt>
                <c:pt idx="4">
                  <c:v>Lesbian</c:v>
                </c:pt>
                <c:pt idx="5">
                  <c:v>Bisexual</c:v>
                </c:pt>
                <c:pt idx="6">
                  <c:v>Queer</c:v>
                </c:pt>
                <c:pt idx="7">
                  <c:v>Other</c:v>
                </c:pt>
              </c:strCache>
            </c:strRef>
          </c:cat>
          <c:val>
            <c:numRef>
              <c:f>'FIGURE 13.5'!$B$3:$I$3</c:f>
              <c:numCache>
                <c:formatCode>0.0%</c:formatCode>
                <c:ptCount val="8"/>
                <c:pt idx="0">
                  <c:v>0.044</c:v>
                </c:pt>
                <c:pt idx="1">
                  <c:v>0.112</c:v>
                </c:pt>
                <c:pt idx="3" formatCode="###0.0%">
                  <c:v>0.0691964285714286</c:v>
                </c:pt>
                <c:pt idx="4" formatCode="###0.0%">
                  <c:v>0.104430379746835</c:v>
                </c:pt>
                <c:pt idx="5" formatCode="###0.0%">
                  <c:v>0.135011441647597</c:v>
                </c:pt>
                <c:pt idx="6" formatCode="###0.0%">
                  <c:v>0.152777777777778</c:v>
                </c:pt>
                <c:pt idx="7" formatCode="###0.0%">
                  <c:v>0.0833333333333333</c:v>
                </c:pt>
              </c:numCache>
            </c:numRef>
          </c:val>
        </c:ser>
        <c:dLbls>
          <c:dLblPos val="outEnd"/>
          <c:showLegendKey val="0"/>
          <c:showVal val="1"/>
          <c:showCatName val="0"/>
          <c:showSerName val="0"/>
          <c:showPercent val="0"/>
          <c:showBubbleSize val="0"/>
        </c:dLbls>
        <c:gapWidth val="100"/>
        <c:axId val="2137511072"/>
        <c:axId val="2134599536"/>
      </c:barChart>
      <c:catAx>
        <c:axId val="2137511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j-lt"/>
                <a:ea typeface="Times New Roman" charset="0"/>
                <a:cs typeface="Times New Roman" charset="0"/>
              </a:defRPr>
            </a:pPr>
            <a:endParaRPr lang="en-US"/>
          </a:p>
        </c:txPr>
        <c:crossAx val="2134599536"/>
        <c:crosses val="autoZero"/>
        <c:auto val="1"/>
        <c:lblAlgn val="ctr"/>
        <c:lblOffset val="100"/>
        <c:noMultiLvlLbl val="0"/>
      </c:catAx>
      <c:valAx>
        <c:axId val="213459953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j-lt"/>
                <a:ea typeface="Times New Roman" charset="0"/>
                <a:cs typeface="Times New Roman" charset="0"/>
              </a:defRPr>
            </a:pPr>
            <a:endParaRPr lang="en-US"/>
          </a:p>
        </c:txPr>
        <c:crossAx val="2137511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j-lt"/>
              <a:ea typeface="Times New Roman" charset="0"/>
              <a:cs typeface="Times New Roman" charset="0"/>
            </a:defRPr>
          </a:pPr>
          <a:endParaRPr lang="en-US"/>
        </a:p>
      </c:txPr>
    </c:legend>
    <c:plotVisOnly val="1"/>
    <c:dispBlanksAs val="gap"/>
    <c:showDLblsOverMax val="0"/>
  </c:chart>
  <c:spPr>
    <a:solidFill>
      <a:schemeClr val="bg1"/>
    </a:solidFill>
    <a:ln>
      <a:noFill/>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ysClr val="windowText" lastClr="000000">
                    <a:lumMod val="65000"/>
                    <a:lumOff val="35000"/>
                  </a:sysClr>
                </a:solidFill>
                <a:latin typeface="+mj-lt"/>
                <a:ea typeface="+mn-ea"/>
                <a:cs typeface="+mn-cs"/>
              </a:defRPr>
            </a:pPr>
            <a:r>
              <a:rPr lang="en-US" sz="2400" b="1" i="0" baseline="0">
                <a:solidFill>
                  <a:schemeClr val="tx1"/>
                </a:solidFill>
                <a:effectLst/>
                <a:latin typeface="+mj-lt"/>
                <a:ea typeface="Times New Roman" charset="0"/>
                <a:cs typeface="Times New Roman" charset="0"/>
              </a:rPr>
              <a:t>Proportion of students, who reported discussing issues related to sexism, gender differences, or gender equity, by gender identity </a:t>
            </a:r>
            <a:endParaRPr lang="en-US" sz="2400" b="1">
              <a:solidFill>
                <a:schemeClr val="tx1"/>
              </a:solidFill>
              <a:effectLst/>
              <a:latin typeface="+mj-lt"/>
              <a:ea typeface="Times New Roman" charset="0"/>
              <a:cs typeface="Times New Roman" charset="0"/>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ysClr val="windowText" lastClr="000000">
                  <a:lumMod val="65000"/>
                  <a:lumOff val="35000"/>
                </a:sysClr>
              </a:solidFill>
              <a:latin typeface="+mj-lt"/>
              <a:ea typeface="+mn-ea"/>
              <a:cs typeface="+mn-cs"/>
            </a:defRPr>
          </a:pPr>
          <a:endParaRPr lang="en-US"/>
        </a:p>
      </c:txPr>
    </c:title>
    <c:autoTitleDeleted val="0"/>
    <c:plotArea>
      <c:layout/>
      <c:barChart>
        <c:barDir val="col"/>
        <c:grouping val="clustered"/>
        <c:varyColors val="0"/>
        <c:ser>
          <c:idx val="0"/>
          <c:order val="0"/>
          <c:tx>
            <c:strRef>
              <c:f>'FIGURE 3'!$B$1</c:f>
              <c:strCache>
                <c:ptCount val="1"/>
                <c:pt idx="0">
                  <c:v>Transgender</c:v>
                </c:pt>
              </c:strCache>
            </c:strRef>
          </c:tx>
          <c:spPr>
            <a:solidFill>
              <a:schemeClr val="accent1">
                <a:shade val="76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j-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3'!$A$2:$A$4</c:f>
              <c:strCache>
                <c:ptCount val="3"/>
                <c:pt idx="0">
                  <c:v>Not at all</c:v>
                </c:pt>
                <c:pt idx="1">
                  <c:v>Occasionally**</c:v>
                </c:pt>
                <c:pt idx="2">
                  <c:v>Frequently**</c:v>
                </c:pt>
              </c:strCache>
            </c:strRef>
          </c:cat>
          <c:val>
            <c:numRef>
              <c:f>'FIGURE 3'!$B$2:$B$4</c:f>
              <c:numCache>
                <c:formatCode>0.0%</c:formatCode>
                <c:ptCount val="3"/>
                <c:pt idx="0">
                  <c:v>0.063</c:v>
                </c:pt>
                <c:pt idx="1">
                  <c:v>0.225</c:v>
                </c:pt>
                <c:pt idx="2">
                  <c:v>0.711</c:v>
                </c:pt>
              </c:numCache>
            </c:numRef>
          </c:val>
        </c:ser>
        <c:ser>
          <c:idx val="1"/>
          <c:order val="1"/>
          <c:tx>
            <c:strRef>
              <c:f>'FIGURE 3'!$C$1</c:f>
              <c:strCache>
                <c:ptCount val="1"/>
                <c:pt idx="0">
                  <c:v>Non-Transgender</c:v>
                </c:pt>
              </c:strCache>
            </c:strRef>
          </c:tx>
          <c:spPr>
            <a:solidFill>
              <a:schemeClr val="accent1">
                <a:tint val="77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j-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3'!$A$2:$A$4</c:f>
              <c:strCache>
                <c:ptCount val="3"/>
                <c:pt idx="0">
                  <c:v>Not at all</c:v>
                </c:pt>
                <c:pt idx="1">
                  <c:v>Occasionally**</c:v>
                </c:pt>
                <c:pt idx="2">
                  <c:v>Frequently**</c:v>
                </c:pt>
              </c:strCache>
            </c:strRef>
          </c:cat>
          <c:val>
            <c:numRef>
              <c:f>'FIGURE 3'!$C$2:$C$4</c:f>
              <c:numCache>
                <c:formatCode>0.0%</c:formatCode>
                <c:ptCount val="3"/>
                <c:pt idx="0">
                  <c:v>0.149</c:v>
                </c:pt>
                <c:pt idx="1">
                  <c:v>0.442</c:v>
                </c:pt>
                <c:pt idx="2" formatCode="0%">
                  <c:v>0.409</c:v>
                </c:pt>
              </c:numCache>
            </c:numRef>
          </c:val>
        </c:ser>
        <c:dLbls>
          <c:dLblPos val="outEnd"/>
          <c:showLegendKey val="0"/>
          <c:showVal val="1"/>
          <c:showCatName val="0"/>
          <c:showSerName val="0"/>
          <c:showPercent val="0"/>
          <c:showBubbleSize val="0"/>
        </c:dLbls>
        <c:gapWidth val="219"/>
        <c:overlap val="-27"/>
        <c:axId val="-2055914480"/>
        <c:axId val="-2055947936"/>
      </c:barChart>
      <c:catAx>
        <c:axId val="-205591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j-lt"/>
                <a:ea typeface="Times New Roman" charset="0"/>
                <a:cs typeface="Times New Roman" charset="0"/>
              </a:defRPr>
            </a:pPr>
            <a:endParaRPr lang="en-US"/>
          </a:p>
        </c:txPr>
        <c:crossAx val="-2055947936"/>
        <c:crosses val="autoZero"/>
        <c:auto val="1"/>
        <c:lblAlgn val="ctr"/>
        <c:lblOffset val="100"/>
        <c:noMultiLvlLbl val="0"/>
      </c:catAx>
      <c:valAx>
        <c:axId val="-2055947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j-lt"/>
                <a:ea typeface="Times New Roman" charset="0"/>
                <a:cs typeface="Times New Roman" charset="0"/>
              </a:defRPr>
            </a:pPr>
            <a:endParaRPr lang="en-US"/>
          </a:p>
        </c:txPr>
        <c:crossAx val="-2055914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j-lt"/>
              <a:ea typeface="Times New Roman" charset="0"/>
              <a:cs typeface="Times New Roman"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ysClr val="windowText" lastClr="000000">
                    <a:lumMod val="65000"/>
                    <a:lumOff val="35000"/>
                  </a:sysClr>
                </a:solidFill>
                <a:latin typeface="+mj-lt"/>
                <a:ea typeface="+mn-ea"/>
                <a:cs typeface="+mn-cs"/>
              </a:defRPr>
            </a:pPr>
            <a:r>
              <a:rPr lang="en-US" sz="2400" b="1" i="0" baseline="0">
                <a:solidFill>
                  <a:schemeClr val="tx1"/>
                </a:solidFill>
                <a:effectLst/>
                <a:latin typeface="+mj-lt"/>
                <a:ea typeface="Times New Roman" charset="0"/>
                <a:cs typeface="Times New Roman" charset="0"/>
              </a:rPr>
              <a:t>Proportion of students who reported challenging others on issues of discrimination, by gender identity </a:t>
            </a:r>
            <a:endParaRPr lang="en-US" sz="2400" b="1">
              <a:solidFill>
                <a:schemeClr val="tx1"/>
              </a:solidFill>
              <a:effectLst/>
              <a:latin typeface="+mj-lt"/>
              <a:ea typeface="Times New Roman" charset="0"/>
              <a:cs typeface="Times New Roman" charset="0"/>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ysClr val="windowText" lastClr="000000">
                  <a:lumMod val="65000"/>
                  <a:lumOff val="35000"/>
                </a:sysClr>
              </a:solidFill>
              <a:latin typeface="+mj-lt"/>
              <a:ea typeface="+mn-ea"/>
              <a:cs typeface="+mn-cs"/>
            </a:defRPr>
          </a:pPr>
          <a:endParaRPr lang="en-US"/>
        </a:p>
      </c:txPr>
    </c:title>
    <c:autoTitleDeleted val="0"/>
    <c:plotArea>
      <c:layout/>
      <c:barChart>
        <c:barDir val="col"/>
        <c:grouping val="clustered"/>
        <c:varyColors val="0"/>
        <c:ser>
          <c:idx val="0"/>
          <c:order val="0"/>
          <c:tx>
            <c:strRef>
              <c:f>'FIGURE 2'!$B$1</c:f>
              <c:strCache>
                <c:ptCount val="1"/>
                <c:pt idx="0">
                  <c:v>Transgender</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j-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2'!$A$2:$A$4</c:f>
              <c:strCache>
                <c:ptCount val="3"/>
                <c:pt idx="0">
                  <c:v>Not at all</c:v>
                </c:pt>
                <c:pt idx="1">
                  <c:v>Occasionally</c:v>
                </c:pt>
                <c:pt idx="2">
                  <c:v>Frequently**</c:v>
                </c:pt>
              </c:strCache>
            </c:strRef>
          </c:cat>
          <c:val>
            <c:numRef>
              <c:f>'FIGURE 2'!$B$2:$B$4</c:f>
              <c:numCache>
                <c:formatCode>0.0%</c:formatCode>
                <c:ptCount val="3"/>
                <c:pt idx="0">
                  <c:v>0.134</c:v>
                </c:pt>
                <c:pt idx="1">
                  <c:v>0.368</c:v>
                </c:pt>
                <c:pt idx="2">
                  <c:v>0.498</c:v>
                </c:pt>
              </c:numCache>
            </c:numRef>
          </c:val>
        </c:ser>
        <c:ser>
          <c:idx val="1"/>
          <c:order val="1"/>
          <c:tx>
            <c:strRef>
              <c:f>'FIGURE 2'!$C$1</c:f>
              <c:strCache>
                <c:ptCount val="1"/>
                <c:pt idx="0">
                  <c:v>Non-Transgender</c:v>
                </c:pt>
              </c:strCache>
            </c:strRef>
          </c:tx>
          <c:spPr>
            <a:solidFill>
              <a:schemeClr val="accent1">
                <a:tint val="77000"/>
              </a:schemeClr>
            </a:solidFill>
            <a:ln>
              <a:noFill/>
            </a:ln>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j-lt"/>
                      <a:ea typeface="Times New Roman" charset="0"/>
                      <a:cs typeface="Times New Roman" charset="0"/>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j-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2'!$A$2:$A$4</c:f>
              <c:strCache>
                <c:ptCount val="3"/>
                <c:pt idx="0">
                  <c:v>Not at all</c:v>
                </c:pt>
                <c:pt idx="1">
                  <c:v>Occasionally</c:v>
                </c:pt>
                <c:pt idx="2">
                  <c:v>Frequently**</c:v>
                </c:pt>
              </c:strCache>
            </c:strRef>
          </c:cat>
          <c:val>
            <c:numRef>
              <c:f>'FIGURE 2'!$C$2:$C$4</c:f>
              <c:numCache>
                <c:formatCode>0.0%</c:formatCode>
                <c:ptCount val="3"/>
                <c:pt idx="0">
                  <c:v>0.233</c:v>
                </c:pt>
                <c:pt idx="1">
                  <c:v>0.458</c:v>
                </c:pt>
                <c:pt idx="2" formatCode="0%">
                  <c:v>0.31</c:v>
                </c:pt>
              </c:numCache>
            </c:numRef>
          </c:val>
        </c:ser>
        <c:dLbls>
          <c:dLblPos val="outEnd"/>
          <c:showLegendKey val="0"/>
          <c:showVal val="1"/>
          <c:showCatName val="0"/>
          <c:showSerName val="0"/>
          <c:showPercent val="0"/>
          <c:showBubbleSize val="0"/>
        </c:dLbls>
        <c:gapWidth val="219"/>
        <c:overlap val="-27"/>
        <c:axId val="2137959440"/>
        <c:axId val="2137714624"/>
      </c:barChart>
      <c:catAx>
        <c:axId val="213795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j-lt"/>
                <a:ea typeface="Times New Roman" charset="0"/>
                <a:cs typeface="Times New Roman" charset="0"/>
              </a:defRPr>
            </a:pPr>
            <a:endParaRPr lang="en-US"/>
          </a:p>
        </c:txPr>
        <c:crossAx val="2137714624"/>
        <c:crosses val="autoZero"/>
        <c:auto val="1"/>
        <c:lblAlgn val="ctr"/>
        <c:lblOffset val="100"/>
        <c:noMultiLvlLbl val="0"/>
      </c:catAx>
      <c:valAx>
        <c:axId val="21377146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j-lt"/>
                <a:ea typeface="Times New Roman" charset="0"/>
                <a:cs typeface="Times New Roman" charset="0"/>
              </a:defRPr>
            </a:pPr>
            <a:endParaRPr lang="en-US"/>
          </a:p>
        </c:txPr>
        <c:crossAx val="2137959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j-lt"/>
              <a:ea typeface="Times New Roman" charset="0"/>
              <a:cs typeface="Times New Roman"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400">
                <a:latin typeface="+mj-lt"/>
                <a:ea typeface="Times New Roman" charset="0"/>
                <a:cs typeface="Times New Roman" charset="0"/>
              </a:defRPr>
            </a:pPr>
            <a:r>
              <a:rPr lang="en-US" sz="2400" dirty="0">
                <a:latin typeface="+mj-lt"/>
                <a:ea typeface="Times New Roman" charset="0"/>
                <a:cs typeface="Times New Roman" charset="0"/>
              </a:rPr>
              <a:t>Frequently challenged others on issues of discrimination, by sexual orientation**</a:t>
            </a:r>
          </a:p>
        </c:rich>
      </c:tx>
      <c:layout/>
      <c:overlay val="0"/>
    </c:title>
    <c:autoTitleDeleted val="0"/>
    <c:plotArea>
      <c:layout/>
      <c:barChart>
        <c:barDir val="col"/>
        <c:grouping val="clustered"/>
        <c:varyColors val="1"/>
        <c:ser>
          <c:idx val="0"/>
          <c:order val="0"/>
          <c:tx>
            <c:strRef>
              <c:f>'FIGURE 13.6'!$A$2</c:f>
              <c:strCache>
                <c:ptCount val="1"/>
                <c:pt idx="0">
                  <c:v>Frequently challenged others on issues of discrimination</c:v>
                </c:pt>
              </c:strCache>
            </c:strRef>
          </c:tx>
          <c:invertIfNegative val="0"/>
          <c:dPt>
            <c:idx val="0"/>
            <c:invertIfNegative val="0"/>
            <c:bubble3D val="0"/>
            <c:spPr>
              <a:solidFill>
                <a:schemeClr val="tx2">
                  <a:lumMod val="90000"/>
                  <a:lumOff val="10000"/>
                </a:schemeClr>
              </a:solidFill>
            </c:spPr>
          </c:dPt>
          <c:dPt>
            <c:idx val="1"/>
            <c:invertIfNegative val="0"/>
            <c:bubble3D val="0"/>
            <c:spPr>
              <a:solidFill>
                <a:schemeClr val="tx2">
                  <a:lumMod val="25000"/>
                  <a:lumOff val="75000"/>
                </a:schemeClr>
              </a:solidFill>
            </c:spPr>
          </c:dPt>
          <c:dPt>
            <c:idx val="3"/>
            <c:invertIfNegative val="0"/>
            <c:bubble3D val="0"/>
            <c:spPr>
              <a:solidFill>
                <a:schemeClr val="tx2">
                  <a:lumMod val="25000"/>
                  <a:lumOff val="75000"/>
                </a:schemeClr>
              </a:solidFill>
            </c:spPr>
          </c:dPt>
          <c:dPt>
            <c:idx val="4"/>
            <c:invertIfNegative val="0"/>
            <c:bubble3D val="0"/>
            <c:spPr>
              <a:solidFill>
                <a:schemeClr val="tx2">
                  <a:lumMod val="25000"/>
                  <a:lumOff val="75000"/>
                </a:schemeClr>
              </a:solidFill>
            </c:spPr>
          </c:dPt>
          <c:dPt>
            <c:idx val="5"/>
            <c:invertIfNegative val="0"/>
            <c:bubble3D val="0"/>
            <c:spPr>
              <a:solidFill>
                <a:schemeClr val="tx2">
                  <a:lumMod val="25000"/>
                  <a:lumOff val="75000"/>
                </a:schemeClr>
              </a:solidFill>
            </c:spPr>
          </c:dPt>
          <c:dPt>
            <c:idx val="6"/>
            <c:invertIfNegative val="0"/>
            <c:bubble3D val="0"/>
            <c:spPr>
              <a:solidFill>
                <a:schemeClr val="tx2">
                  <a:lumMod val="25000"/>
                  <a:lumOff val="75000"/>
                </a:schemeClr>
              </a:solidFill>
            </c:spPr>
          </c:dPt>
          <c:dPt>
            <c:idx val="7"/>
            <c:invertIfNegative val="0"/>
            <c:bubble3D val="0"/>
            <c:spPr>
              <a:solidFill>
                <a:schemeClr val="tx2">
                  <a:lumMod val="25000"/>
                  <a:lumOff val="75000"/>
                </a:schemeClr>
              </a:solidFill>
            </c:spPr>
          </c:dPt>
          <c:dLbls>
            <c:dLbl>
              <c:idx val="1"/>
              <c:layout/>
              <c:tx>
                <c:rich>
                  <a:bodyPr/>
                  <a:lstStyle/>
                  <a:p>
                    <a:r>
                      <a:rPr lang="hr-HR"/>
                      <a:t>47.4%</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b="1">
                    <a:latin typeface="+mj-lt"/>
                    <a:ea typeface="Times New Roman" charset="0"/>
                    <a:cs typeface="Times New Roman"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'FIGURE 13.6'!$B$1:$I$1</c:f>
              <c:strCache>
                <c:ptCount val="8"/>
                <c:pt idx="0">
                  <c:v>Heterosexual/Straight</c:v>
                </c:pt>
                <c:pt idx="1">
                  <c:v>LGBQO</c:v>
                </c:pt>
                <c:pt idx="3">
                  <c:v>Gay</c:v>
                </c:pt>
                <c:pt idx="4">
                  <c:v>Lesbian</c:v>
                </c:pt>
                <c:pt idx="5">
                  <c:v>Bisexual</c:v>
                </c:pt>
                <c:pt idx="6">
                  <c:v>Queer</c:v>
                </c:pt>
                <c:pt idx="7">
                  <c:v>Other</c:v>
                </c:pt>
              </c:strCache>
            </c:strRef>
          </c:cat>
          <c:val>
            <c:numRef>
              <c:f>'FIGURE 13.6'!$B$2:$I$2</c:f>
              <c:numCache>
                <c:formatCode>0.0%</c:formatCode>
                <c:ptCount val="8"/>
                <c:pt idx="0" formatCode="###0.0%">
                  <c:v>0.287</c:v>
                </c:pt>
                <c:pt idx="1">
                  <c:v>0.474</c:v>
                </c:pt>
                <c:pt idx="3" formatCode="###0.0%">
                  <c:v>0.417040358744395</c:v>
                </c:pt>
                <c:pt idx="4" formatCode="###0.0%">
                  <c:v>0.457142857142857</c:v>
                </c:pt>
                <c:pt idx="5" formatCode="###0.0%">
                  <c:v>0.49075500770416</c:v>
                </c:pt>
                <c:pt idx="6" formatCode="###0.0%">
                  <c:v>0.618881118881119</c:v>
                </c:pt>
                <c:pt idx="7" formatCode="###0.0%">
                  <c:v>0.430362116991643</c:v>
                </c:pt>
              </c:numCache>
            </c:numRef>
          </c:val>
        </c:ser>
        <c:dLbls>
          <c:showLegendKey val="0"/>
          <c:showVal val="0"/>
          <c:showCatName val="0"/>
          <c:showSerName val="0"/>
          <c:showPercent val="0"/>
          <c:showBubbleSize val="0"/>
        </c:dLbls>
        <c:gapWidth val="53"/>
        <c:axId val="-2049378384"/>
        <c:axId val="-2049267728"/>
      </c:barChart>
      <c:catAx>
        <c:axId val="-2049378384"/>
        <c:scaling>
          <c:orientation val="minMax"/>
        </c:scaling>
        <c:delete val="0"/>
        <c:axPos val="b"/>
        <c:numFmt formatCode="General" sourceLinked="0"/>
        <c:majorTickMark val="out"/>
        <c:minorTickMark val="none"/>
        <c:tickLblPos val="nextTo"/>
        <c:txPr>
          <a:bodyPr/>
          <a:lstStyle/>
          <a:p>
            <a:pPr>
              <a:defRPr sz="1400" b="1">
                <a:latin typeface="+mj-lt"/>
                <a:ea typeface="Times New Roman" charset="0"/>
                <a:cs typeface="Times New Roman" charset="0"/>
              </a:defRPr>
            </a:pPr>
            <a:endParaRPr lang="en-US"/>
          </a:p>
        </c:txPr>
        <c:crossAx val="-2049267728"/>
        <c:crosses val="autoZero"/>
        <c:auto val="1"/>
        <c:lblAlgn val="ctr"/>
        <c:lblOffset val="100"/>
        <c:noMultiLvlLbl val="0"/>
      </c:catAx>
      <c:valAx>
        <c:axId val="-2049267728"/>
        <c:scaling>
          <c:orientation val="minMax"/>
        </c:scaling>
        <c:delete val="0"/>
        <c:axPos val="l"/>
        <c:numFmt formatCode="###0.0%" sourceLinked="1"/>
        <c:majorTickMark val="out"/>
        <c:minorTickMark val="none"/>
        <c:tickLblPos val="nextTo"/>
        <c:txPr>
          <a:bodyPr/>
          <a:lstStyle/>
          <a:p>
            <a:pPr>
              <a:defRPr sz="1400" b="1">
                <a:latin typeface="+mj-lt"/>
                <a:ea typeface="Times New Roman" charset="0"/>
                <a:cs typeface="Times New Roman" charset="0"/>
              </a:defRPr>
            </a:pPr>
            <a:endParaRPr lang="en-US"/>
          </a:p>
        </c:txPr>
        <c:crossAx val="-2049378384"/>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ysClr val="windowText" lastClr="000000">
                    <a:lumMod val="65000"/>
                    <a:lumOff val="35000"/>
                  </a:sysClr>
                </a:solidFill>
                <a:latin typeface="+mj-lt"/>
                <a:ea typeface="+mn-ea"/>
                <a:cs typeface="+mn-cs"/>
              </a:defRPr>
            </a:pPr>
            <a:r>
              <a:rPr lang="en-US" sz="2400" b="1" i="0" baseline="0">
                <a:solidFill>
                  <a:schemeClr val="tx1"/>
                </a:solidFill>
                <a:effectLst/>
                <a:latin typeface="+mj-lt"/>
                <a:ea typeface="Times New Roman" charset="0"/>
                <a:cs typeface="Times New Roman" charset="0"/>
              </a:rPr>
              <a:t>Proportion of students in low, average, and high groups for critical consciousness and action, by gender identity</a:t>
            </a: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sysClr val="windowText" lastClr="000000">
                  <a:lumMod val="65000"/>
                  <a:lumOff val="35000"/>
                </a:sysClr>
              </a:solidFill>
              <a:latin typeface="+mj-lt"/>
              <a:ea typeface="+mn-ea"/>
              <a:cs typeface="+mn-cs"/>
            </a:defRPr>
          </a:pPr>
          <a:endParaRPr lang="en-US"/>
        </a:p>
      </c:txPr>
    </c:title>
    <c:autoTitleDeleted val="0"/>
    <c:plotArea>
      <c:layout/>
      <c:barChart>
        <c:barDir val="col"/>
        <c:grouping val="clustered"/>
        <c:varyColors val="0"/>
        <c:ser>
          <c:idx val="0"/>
          <c:order val="0"/>
          <c:tx>
            <c:strRef>
              <c:f>'FIGURE 4'!$B$1</c:f>
              <c:strCache>
                <c:ptCount val="1"/>
                <c:pt idx="0">
                  <c:v>Transgender</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j-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4'!$A$2:$A$4</c:f>
              <c:strCache>
                <c:ptCount val="3"/>
                <c:pt idx="0">
                  <c:v>Low</c:v>
                </c:pt>
                <c:pt idx="1">
                  <c:v>Average</c:v>
                </c:pt>
                <c:pt idx="2">
                  <c:v>High**</c:v>
                </c:pt>
              </c:strCache>
            </c:strRef>
          </c:cat>
          <c:val>
            <c:numRef>
              <c:f>'FIGURE 4'!$B$2:$B$4</c:f>
              <c:numCache>
                <c:formatCode>0.0%</c:formatCode>
                <c:ptCount val="3"/>
                <c:pt idx="0">
                  <c:v>0.24</c:v>
                </c:pt>
                <c:pt idx="1">
                  <c:v>0.244</c:v>
                </c:pt>
                <c:pt idx="2">
                  <c:v>0.516</c:v>
                </c:pt>
              </c:numCache>
            </c:numRef>
          </c:val>
        </c:ser>
        <c:ser>
          <c:idx val="1"/>
          <c:order val="1"/>
          <c:tx>
            <c:strRef>
              <c:f>'FIGURE 4'!$C$1</c:f>
              <c:strCache>
                <c:ptCount val="1"/>
                <c:pt idx="0">
                  <c:v>Non-Transgender</c:v>
                </c:pt>
              </c:strCache>
            </c:strRef>
          </c:tx>
          <c:spPr>
            <a:solidFill>
              <a:schemeClr val="accent1">
                <a:tint val="77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j-lt"/>
                    <a:ea typeface="Times New Roman" charset="0"/>
                    <a:cs typeface="Times New Roman"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4'!$A$2:$A$4</c:f>
              <c:strCache>
                <c:ptCount val="3"/>
                <c:pt idx="0">
                  <c:v>Low</c:v>
                </c:pt>
                <c:pt idx="1">
                  <c:v>Average</c:v>
                </c:pt>
                <c:pt idx="2">
                  <c:v>High**</c:v>
                </c:pt>
              </c:strCache>
            </c:strRef>
          </c:cat>
          <c:val>
            <c:numRef>
              <c:f>'FIGURE 4'!$C$2:$C$4</c:f>
              <c:numCache>
                <c:formatCode>0.0%</c:formatCode>
                <c:ptCount val="3"/>
                <c:pt idx="0">
                  <c:v>0.35</c:v>
                </c:pt>
                <c:pt idx="1">
                  <c:v>0.309</c:v>
                </c:pt>
                <c:pt idx="2" formatCode="0%">
                  <c:v>0.301</c:v>
                </c:pt>
              </c:numCache>
            </c:numRef>
          </c:val>
        </c:ser>
        <c:dLbls>
          <c:dLblPos val="outEnd"/>
          <c:showLegendKey val="0"/>
          <c:showVal val="1"/>
          <c:showCatName val="0"/>
          <c:showSerName val="0"/>
          <c:showPercent val="0"/>
          <c:showBubbleSize val="0"/>
        </c:dLbls>
        <c:gapWidth val="219"/>
        <c:overlap val="-27"/>
        <c:axId val="-2060794560"/>
        <c:axId val="-2060792208"/>
      </c:barChart>
      <c:catAx>
        <c:axId val="-206079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Times New Roman" charset="0"/>
                <a:cs typeface="Times New Roman" charset="0"/>
              </a:defRPr>
            </a:pPr>
            <a:endParaRPr lang="en-US"/>
          </a:p>
        </c:txPr>
        <c:crossAx val="-2060792208"/>
        <c:crosses val="autoZero"/>
        <c:auto val="1"/>
        <c:lblAlgn val="ctr"/>
        <c:lblOffset val="100"/>
        <c:noMultiLvlLbl val="0"/>
      </c:catAx>
      <c:valAx>
        <c:axId val="-2060792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j-lt"/>
                <a:ea typeface="Times New Roman" charset="0"/>
                <a:cs typeface="Times New Roman" charset="0"/>
              </a:defRPr>
            </a:pPr>
            <a:endParaRPr lang="en-US"/>
          </a:p>
        </c:txPr>
        <c:crossAx val="-2060794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j-lt"/>
              <a:ea typeface="Times New Roman" charset="0"/>
              <a:cs typeface="Times New Roman"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dLbls>
          <c:showLegendKey val="0"/>
          <c:showVal val="0"/>
          <c:showCatName val="0"/>
          <c:showSerName val="0"/>
          <c:showPercent val="0"/>
          <c:showBubbleSize val="0"/>
          <c:showLeaderLines val="0"/>
        </c:dLbls>
        <c:firstSliceAng val="263"/>
      </c:pieChart>
    </c:plotArea>
    <c:legend>
      <c:legendPos val="b"/>
      <c:layout/>
      <c:overlay val="0"/>
      <c:spPr>
        <a:ln>
          <a:noFill/>
        </a:ln>
      </c:spPr>
      <c:txPr>
        <a:bodyPr anchor="t" anchorCtr="0"/>
        <a:lstStyle/>
        <a:p>
          <a:pPr>
            <a:defRPr baseline="0">
              <a:latin typeface="ITC Franklin Gothic Demi"/>
            </a:defRPr>
          </a:pPr>
          <a:endParaRPr lang="en-US"/>
        </a:p>
      </c:txPr>
    </c:legend>
    <c:plotVisOnly val="1"/>
    <c:dispBlanksAs val="gap"/>
    <c:showDLblsOverMax val="0"/>
  </c:chart>
  <c:spPr>
    <a:ln>
      <a:noFill/>
    </a:ln>
  </c:spPr>
  <c:txPr>
    <a:bodyPr/>
    <a:lstStyle/>
    <a:p>
      <a:pPr>
        <a:defRPr sz="1200" baseline="0">
          <a:solidFill>
            <a:srgbClr val="202945"/>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000">
                <a:latin typeface="+mj-lt"/>
                <a:ea typeface="Times New Roman" charset="0"/>
                <a:cs typeface="Times New Roman" charset="0"/>
              </a:defRPr>
            </a:pPr>
            <a:r>
              <a:rPr lang="en-US" sz="2000">
                <a:latin typeface="+mj-lt"/>
                <a:ea typeface="Times New Roman" charset="0"/>
                <a:cs typeface="Times New Roman" charset="0"/>
              </a:rPr>
              <a:t>Mean Critical Consciousness and Action Score,                                                                              by Sexual Orientation and Experience with Sexual Violence</a:t>
            </a:r>
          </a:p>
        </c:rich>
      </c:tx>
      <c:layout/>
      <c:overlay val="0"/>
      <c:spPr>
        <a:solidFill>
          <a:schemeClr val="bg1"/>
        </a:solidFill>
      </c:spPr>
    </c:title>
    <c:autoTitleDeleted val="0"/>
    <c:plotArea>
      <c:layout/>
      <c:barChart>
        <c:barDir val="col"/>
        <c:grouping val="clustered"/>
        <c:varyColors val="0"/>
        <c:ser>
          <c:idx val="0"/>
          <c:order val="0"/>
          <c:tx>
            <c:strRef>
              <c:f>'FIGURE 13.8'!$A$2</c:f>
              <c:strCache>
                <c:ptCount val="1"/>
                <c:pt idx="0">
                  <c:v>Straight</c:v>
                </c:pt>
              </c:strCache>
            </c:strRef>
          </c:tx>
          <c:invertIfNegative val="0"/>
          <c:dPt>
            <c:idx val="0"/>
            <c:invertIfNegative val="0"/>
            <c:bubble3D val="0"/>
            <c:spPr>
              <a:solidFill>
                <a:schemeClr val="tx2">
                  <a:lumMod val="90000"/>
                  <a:lumOff val="10000"/>
                </a:schemeClr>
              </a:solidFill>
            </c:spPr>
          </c:dPt>
          <c:dPt>
            <c:idx val="1"/>
            <c:invertIfNegative val="0"/>
            <c:bubble3D val="0"/>
            <c:spPr>
              <a:solidFill>
                <a:schemeClr val="tx2">
                  <a:lumMod val="90000"/>
                  <a:lumOff val="10000"/>
                </a:schemeClr>
              </a:solidFill>
            </c:spPr>
          </c:dPt>
          <c:dPt>
            <c:idx val="2"/>
            <c:invertIfNegative val="0"/>
            <c:bubble3D val="0"/>
            <c:spPr>
              <a:solidFill>
                <a:schemeClr val="tx2">
                  <a:lumMod val="90000"/>
                  <a:lumOff val="10000"/>
                </a:schemeClr>
              </a:solidFill>
            </c:spPr>
          </c:dPt>
          <c:dLbls>
            <c:spPr>
              <a:noFill/>
              <a:ln>
                <a:noFill/>
              </a:ln>
              <a:effectLst/>
            </c:spPr>
            <c:txPr>
              <a:bodyPr wrap="square" lIns="38100" tIns="19050" rIns="38100" bIns="19050" anchor="ctr">
                <a:spAutoFit/>
              </a:bodyPr>
              <a:lstStyle/>
              <a:p>
                <a:pPr>
                  <a:defRPr sz="1600" b="1">
                    <a:latin typeface="+mj-lt"/>
                    <a:ea typeface="Times New Roman" charset="0"/>
                    <a:cs typeface="Times New Roman"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'FIGURE 13.8'!$B$1:$D$1</c:f>
              <c:strCache>
                <c:ptCount val="3"/>
                <c:pt idx="0">
                  <c:v>Neither</c:v>
                </c:pt>
                <c:pt idx="1">
                  <c:v>Unwanted sexual contact</c:v>
                </c:pt>
                <c:pt idx="2">
                  <c:v>Sexual assault</c:v>
                </c:pt>
              </c:strCache>
            </c:strRef>
          </c:cat>
          <c:val>
            <c:numRef>
              <c:f>'FIGURE 13.8'!$B$2:$D$2</c:f>
              <c:numCache>
                <c:formatCode>###0.00</c:formatCode>
                <c:ptCount val="3"/>
                <c:pt idx="0">
                  <c:v>48.91922514499777</c:v>
                </c:pt>
                <c:pt idx="1">
                  <c:v>53.86439038267324</c:v>
                </c:pt>
                <c:pt idx="2">
                  <c:v>53.82144881239299</c:v>
                </c:pt>
              </c:numCache>
            </c:numRef>
          </c:val>
        </c:ser>
        <c:ser>
          <c:idx val="1"/>
          <c:order val="1"/>
          <c:tx>
            <c:strRef>
              <c:f>'FIGURE 13.8'!$A$3</c:f>
              <c:strCache>
                <c:ptCount val="1"/>
                <c:pt idx="0">
                  <c:v>LGBQO</c:v>
                </c:pt>
              </c:strCache>
            </c:strRef>
          </c:tx>
          <c:spPr>
            <a:solidFill>
              <a:schemeClr val="tx2">
                <a:lumMod val="25000"/>
                <a:lumOff val="75000"/>
              </a:schemeClr>
            </a:solidFill>
          </c:spPr>
          <c:invertIfNegative val="0"/>
          <c:dLbls>
            <c:spPr>
              <a:noFill/>
              <a:ln>
                <a:noFill/>
              </a:ln>
              <a:effectLst/>
            </c:spPr>
            <c:txPr>
              <a:bodyPr wrap="square" lIns="38100" tIns="19050" rIns="38100" bIns="19050" anchor="ctr">
                <a:spAutoFit/>
              </a:bodyPr>
              <a:lstStyle/>
              <a:p>
                <a:pPr>
                  <a:defRPr sz="1600" b="1">
                    <a:latin typeface="+mj-lt"/>
                    <a:ea typeface="Times New Roman" charset="0"/>
                    <a:cs typeface="Times New Roman"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'FIGURE 13.8'!$B$1:$D$1</c:f>
              <c:strCache>
                <c:ptCount val="3"/>
                <c:pt idx="0">
                  <c:v>Neither</c:v>
                </c:pt>
                <c:pt idx="1">
                  <c:v>Unwanted sexual contact</c:v>
                </c:pt>
                <c:pt idx="2">
                  <c:v>Sexual assault</c:v>
                </c:pt>
              </c:strCache>
            </c:strRef>
          </c:cat>
          <c:val>
            <c:numRef>
              <c:f>'FIGURE 13.8'!$B$3:$D$3</c:f>
              <c:numCache>
                <c:formatCode>###0.00</c:formatCode>
                <c:ptCount val="3"/>
                <c:pt idx="0">
                  <c:v>52.51820123586968</c:v>
                </c:pt>
                <c:pt idx="1">
                  <c:v>56.85981387880427</c:v>
                </c:pt>
                <c:pt idx="2">
                  <c:v>56.28815295983297</c:v>
                </c:pt>
              </c:numCache>
            </c:numRef>
          </c:val>
        </c:ser>
        <c:dLbls>
          <c:showLegendKey val="0"/>
          <c:showVal val="0"/>
          <c:showCatName val="0"/>
          <c:showSerName val="0"/>
          <c:showPercent val="0"/>
          <c:showBubbleSize val="0"/>
        </c:dLbls>
        <c:gapWidth val="150"/>
        <c:axId val="-2060724896"/>
        <c:axId val="-2060717936"/>
      </c:barChart>
      <c:catAx>
        <c:axId val="-2060724896"/>
        <c:scaling>
          <c:orientation val="minMax"/>
        </c:scaling>
        <c:delete val="0"/>
        <c:axPos val="b"/>
        <c:numFmt formatCode="General" sourceLinked="0"/>
        <c:majorTickMark val="out"/>
        <c:minorTickMark val="none"/>
        <c:tickLblPos val="nextTo"/>
        <c:txPr>
          <a:bodyPr/>
          <a:lstStyle/>
          <a:p>
            <a:pPr>
              <a:defRPr sz="1600" b="1">
                <a:latin typeface="+mj-lt"/>
                <a:ea typeface="Times New Roman" charset="0"/>
                <a:cs typeface="Times New Roman" charset="0"/>
              </a:defRPr>
            </a:pPr>
            <a:endParaRPr lang="en-US"/>
          </a:p>
        </c:txPr>
        <c:crossAx val="-2060717936"/>
        <c:crosses val="autoZero"/>
        <c:auto val="1"/>
        <c:lblAlgn val="ctr"/>
        <c:lblOffset val="100"/>
        <c:noMultiLvlLbl val="0"/>
      </c:catAx>
      <c:valAx>
        <c:axId val="-2060717936"/>
        <c:scaling>
          <c:orientation val="minMax"/>
        </c:scaling>
        <c:delete val="0"/>
        <c:axPos val="l"/>
        <c:majorGridlines>
          <c:spPr>
            <a:ln>
              <a:solidFill>
                <a:schemeClr val="bg1">
                  <a:lumMod val="85000"/>
                </a:schemeClr>
              </a:solidFill>
            </a:ln>
          </c:spPr>
        </c:majorGridlines>
        <c:numFmt formatCode="###0.00" sourceLinked="1"/>
        <c:majorTickMark val="out"/>
        <c:minorTickMark val="none"/>
        <c:tickLblPos val="nextTo"/>
        <c:txPr>
          <a:bodyPr/>
          <a:lstStyle/>
          <a:p>
            <a:pPr>
              <a:defRPr sz="1200" b="1">
                <a:latin typeface="+mj-lt"/>
                <a:ea typeface="Times New Roman" charset="0"/>
                <a:cs typeface="Times New Roman" charset="0"/>
              </a:defRPr>
            </a:pPr>
            <a:endParaRPr lang="en-US"/>
          </a:p>
        </c:txPr>
        <c:crossAx val="-2060724896"/>
        <c:crosses val="autoZero"/>
        <c:crossBetween val="between"/>
      </c:valAx>
    </c:plotArea>
    <c:legend>
      <c:legendPos val="b"/>
      <c:layout/>
      <c:overlay val="0"/>
      <c:txPr>
        <a:bodyPr/>
        <a:lstStyle/>
        <a:p>
          <a:pPr>
            <a:defRPr sz="1600" b="1">
              <a:latin typeface="+mj-lt"/>
              <a:ea typeface="Times New Roman" charset="0"/>
              <a:cs typeface="Times New Roman" charset="0"/>
            </a:defRPr>
          </a:pPr>
          <a:endParaRPr lang="en-US"/>
        </a:p>
      </c:txPr>
    </c:legend>
    <c:plotVisOnly val="1"/>
    <c:dispBlanksAs val="gap"/>
    <c:showDLblsOverMax val="0"/>
  </c:chart>
  <c:spPr>
    <a:solidFill>
      <a:schemeClr val="bg1"/>
    </a:solidFill>
  </c:spPr>
  <c:txPr>
    <a:bodyPr/>
    <a:lstStyle/>
    <a:p>
      <a:pPr>
        <a:defRPr sz="105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dLbls>
          <c:showLegendKey val="0"/>
          <c:showVal val="0"/>
          <c:showCatName val="0"/>
          <c:showSerName val="0"/>
          <c:showPercent val="0"/>
          <c:showBubbleSize val="0"/>
          <c:showLeaderLines val="0"/>
        </c:dLbls>
        <c:firstSliceAng val="263"/>
      </c:pieChart>
    </c:plotArea>
    <c:legend>
      <c:legendPos val="b"/>
      <c:layout/>
      <c:overlay val="0"/>
      <c:spPr>
        <a:ln>
          <a:noFill/>
        </a:ln>
      </c:spPr>
      <c:txPr>
        <a:bodyPr anchor="t" anchorCtr="0"/>
        <a:lstStyle/>
        <a:p>
          <a:pPr>
            <a:defRPr baseline="0">
              <a:latin typeface="ITC Franklin Gothic Demi"/>
            </a:defRPr>
          </a:pPr>
          <a:endParaRPr lang="en-US"/>
        </a:p>
      </c:txPr>
    </c:legend>
    <c:plotVisOnly val="1"/>
    <c:dispBlanksAs val="gap"/>
    <c:showDLblsOverMax val="0"/>
  </c:chart>
  <c:spPr>
    <a:ln>
      <a:noFill/>
    </a:ln>
  </c:spPr>
  <c:txPr>
    <a:bodyPr/>
    <a:lstStyle/>
    <a:p>
      <a:pPr>
        <a:defRPr sz="1200" baseline="0">
          <a:solidFill>
            <a:srgbClr val="202945"/>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0.13781</cdr:x>
      <cdr:y>0.90729</cdr:y>
    </cdr:from>
    <cdr:to>
      <cdr:x>0.62112</cdr:x>
      <cdr:y>1</cdr:y>
    </cdr:to>
    <cdr:sp macro="" textlink="">
      <cdr:nvSpPr>
        <cdr:cNvPr id="2" name="TextBox 1"/>
        <cdr:cNvSpPr txBox="1"/>
      </cdr:nvSpPr>
      <cdr:spPr>
        <a:xfrm xmlns:a="http://schemas.openxmlformats.org/drawingml/2006/main">
          <a:off x="1335756" y="5674614"/>
          <a:ext cx="4684552" cy="57988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200" dirty="0">
              <a:latin typeface="+mj-lt"/>
              <a:ea typeface="Times New Roman" charset="0"/>
              <a:cs typeface="Times New Roman" charset="0"/>
            </a:rPr>
            <a:t>**The difference between heterosexual/straight students and all groups </a:t>
          </a:r>
          <a:r>
            <a:rPr lang="en-US" sz="1200" dirty="0" smtClean="0">
              <a:latin typeface="+mj-lt"/>
              <a:ea typeface="Times New Roman" charset="0"/>
              <a:cs typeface="Times New Roman" charset="0"/>
            </a:rPr>
            <a:t>is </a:t>
          </a:r>
          <a:r>
            <a:rPr lang="en-US" sz="1200" dirty="0">
              <a:latin typeface="+mj-lt"/>
              <a:ea typeface="Times New Roman" charset="0"/>
              <a:cs typeface="Times New Roman" charset="0"/>
            </a:rPr>
            <a:t>statistically significant at p &lt; .01.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4EE74282-7BF8-0C45-914F-19D15EF7B600}" type="datetimeFigureOut">
              <a:rPr lang="en-US" smtClean="0"/>
              <a:t>5/8/18</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394D933-477B-C14C-8EF0-D02F7F0531F5}" type="slidenum">
              <a:rPr lang="en-US" smtClean="0"/>
              <a:t>‹#›</a:t>
            </a:fld>
            <a:endParaRPr lang="en-US"/>
          </a:p>
        </p:txBody>
      </p:sp>
    </p:spTree>
    <p:extLst>
      <p:ext uri="{BB962C8B-B14F-4D97-AF65-F5344CB8AC3E}">
        <p14:creationId xmlns:p14="http://schemas.microsoft.com/office/powerpoint/2010/main" val="2793339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63B48C9-9830-A54D-BCA7-D938A35D3B77}" type="datetimeFigureOut">
              <a:rPr lang="en-US" smtClean="0"/>
              <a:t>5/8/18</a:t>
            </a:fld>
            <a:endParaRPr lang="en-US"/>
          </a:p>
        </p:txBody>
      </p:sp>
      <p:sp>
        <p:nvSpPr>
          <p:cNvPr id="4" name="Slide Image Placeholder 3"/>
          <p:cNvSpPr>
            <a:spLocks noGrp="1" noRot="1" noChangeAspect="1"/>
          </p:cNvSpPr>
          <p:nvPr>
            <p:ph type="sldImg" idx="2"/>
          </p:nvPr>
        </p:nvSpPr>
        <p:spPr>
          <a:xfrm>
            <a:off x="1185863" y="696913"/>
            <a:ext cx="4510087"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5E070B2-1204-254B-8282-A1D160154B14}" type="slidenum">
              <a:rPr lang="en-US" smtClean="0"/>
              <a:t>‹#›</a:t>
            </a:fld>
            <a:endParaRPr lang="en-US"/>
          </a:p>
        </p:txBody>
      </p:sp>
    </p:spTree>
    <p:extLst>
      <p:ext uri="{BB962C8B-B14F-4D97-AF65-F5344CB8AC3E}">
        <p14:creationId xmlns:p14="http://schemas.microsoft.com/office/powerpoint/2010/main" val="26283104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a:t>
            </a:fld>
            <a:endParaRPr lang="en-US"/>
          </a:p>
        </p:txBody>
      </p:sp>
    </p:spTree>
    <p:extLst>
      <p:ext uri="{BB962C8B-B14F-4D97-AF65-F5344CB8AC3E}">
        <p14:creationId xmlns:p14="http://schemas.microsoft.com/office/powerpoint/2010/main" val="51156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E070B2-1204-254B-8282-A1D160154B14}" type="slidenum">
              <a:rPr lang="en-US" smtClean="0"/>
              <a:t>10</a:t>
            </a:fld>
            <a:endParaRPr lang="en-US"/>
          </a:p>
        </p:txBody>
      </p:sp>
    </p:spTree>
    <p:extLst>
      <p:ext uri="{BB962C8B-B14F-4D97-AF65-F5344CB8AC3E}">
        <p14:creationId xmlns:p14="http://schemas.microsoft.com/office/powerpoint/2010/main" val="1582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E070B2-1204-254B-8282-A1D160154B14}" type="slidenum">
              <a:rPr lang="en-US" smtClean="0"/>
              <a:t>11</a:t>
            </a:fld>
            <a:endParaRPr lang="en-US"/>
          </a:p>
        </p:txBody>
      </p:sp>
    </p:spTree>
    <p:extLst>
      <p:ext uri="{BB962C8B-B14F-4D97-AF65-F5344CB8AC3E}">
        <p14:creationId xmlns:p14="http://schemas.microsoft.com/office/powerpoint/2010/main" val="1551572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12</a:t>
            </a:fld>
            <a:endParaRPr lang="en-US"/>
          </a:p>
        </p:txBody>
      </p:sp>
    </p:spTree>
    <p:extLst>
      <p:ext uri="{BB962C8B-B14F-4D97-AF65-F5344CB8AC3E}">
        <p14:creationId xmlns:p14="http://schemas.microsoft.com/office/powerpoint/2010/main" val="53373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E070B2-1204-254B-8282-A1D160154B14}" type="slidenum">
              <a:rPr lang="en-US" smtClean="0"/>
              <a:t>13</a:t>
            </a:fld>
            <a:endParaRPr lang="en-US"/>
          </a:p>
        </p:txBody>
      </p:sp>
    </p:spTree>
    <p:extLst>
      <p:ext uri="{BB962C8B-B14F-4D97-AF65-F5344CB8AC3E}">
        <p14:creationId xmlns:p14="http://schemas.microsoft.com/office/powerpoint/2010/main" val="671553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Critical </a:t>
            </a:r>
            <a:r>
              <a:rPr lang="en-US" sz="1200" kern="1200" dirty="0" smtClean="0">
                <a:solidFill>
                  <a:schemeClr val="tx1"/>
                </a:solidFill>
                <a:effectLst/>
                <a:latin typeface="+mn-lt"/>
                <a:ea typeface="+mn-ea"/>
                <a:cs typeface="+mn-cs"/>
              </a:rPr>
              <a:t>Consciousness and Action: unified measure of how often students critically examine and challenge their own and others’ biases. </a:t>
            </a:r>
          </a:p>
          <a:p>
            <a:r>
              <a:rPr lang="en-US" sz="1200" kern="1200" dirty="0" smtClean="0">
                <a:solidFill>
                  <a:schemeClr val="tx1"/>
                </a:solidFill>
                <a:effectLst/>
                <a:latin typeface="+mn-lt"/>
                <a:ea typeface="+mn-ea"/>
                <a:cs typeface="+mn-cs"/>
              </a:rPr>
              <a:t>* Make an effort to educate others about social issues</a:t>
            </a:r>
          </a:p>
          <a:p>
            <a:r>
              <a:rPr lang="en-US" sz="1200" kern="1200" dirty="0" smtClean="0">
                <a:solidFill>
                  <a:schemeClr val="tx1"/>
                </a:solidFill>
                <a:effectLst/>
                <a:latin typeface="+mn-lt"/>
                <a:ea typeface="+mn-ea"/>
                <a:cs typeface="+mn-cs"/>
              </a:rPr>
              <a:t>* Critically evaluated your own position on an issue</a:t>
            </a:r>
          </a:p>
          <a:p>
            <a:r>
              <a:rPr lang="en-US" sz="1200" kern="1200" dirty="0" smtClean="0">
                <a:solidFill>
                  <a:schemeClr val="tx1"/>
                </a:solidFill>
                <a:effectLst/>
                <a:latin typeface="+mn-lt"/>
                <a:ea typeface="+mn-ea"/>
                <a:cs typeface="+mn-cs"/>
              </a:rPr>
              <a:t>* Recognize the biases that affect your own thinking</a:t>
            </a:r>
          </a:p>
          <a:p>
            <a:r>
              <a:rPr lang="en-US" sz="1200" kern="1200" dirty="0" smtClean="0">
                <a:solidFill>
                  <a:schemeClr val="tx1"/>
                </a:solidFill>
                <a:effectLst/>
                <a:latin typeface="+mn-lt"/>
                <a:ea typeface="+mn-ea"/>
                <a:cs typeface="+mn-cs"/>
              </a:rPr>
              <a:t>* Challenge others on issues of discrimination</a:t>
            </a:r>
          </a:p>
          <a:p>
            <a:r>
              <a:rPr lang="en-US" sz="1200" kern="1200" dirty="0" smtClean="0">
                <a:solidFill>
                  <a:schemeClr val="tx1"/>
                </a:solidFill>
                <a:effectLst/>
                <a:latin typeface="+mn-lt"/>
                <a:ea typeface="+mn-ea"/>
                <a:cs typeface="+mn-cs"/>
              </a:rPr>
              <a:t>* Feel challenged to think more broadly about an issue</a:t>
            </a:r>
          </a:p>
          <a:p>
            <a:r>
              <a:rPr lang="en-US" sz="1200" kern="1200" dirty="0" smtClean="0">
                <a:solidFill>
                  <a:schemeClr val="tx1"/>
                </a:solidFill>
                <a:effectLst/>
                <a:latin typeface="+mn-lt"/>
                <a:ea typeface="+mn-ea"/>
                <a:cs typeface="+mn-cs"/>
              </a:rPr>
              <a:t>* Make an effort to get to know people from diverse backgrounds</a:t>
            </a:r>
          </a:p>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14</a:t>
            </a:fld>
            <a:endParaRPr lang="en-US"/>
          </a:p>
        </p:txBody>
      </p:sp>
    </p:spTree>
    <p:extLst>
      <p:ext uri="{BB962C8B-B14F-4D97-AF65-F5344CB8AC3E}">
        <p14:creationId xmlns:p14="http://schemas.microsoft.com/office/powerpoint/2010/main" val="293663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Items in factor (Goals</a:t>
            </a:r>
            <a:r>
              <a:rPr lang="en-US" dirty="0" smtClean="0"/>
              <a:t>)</a:t>
            </a:r>
            <a:endParaRPr lang="en-US" dirty="0" smtClean="0"/>
          </a:p>
          <a:p>
            <a:r>
              <a:rPr lang="en-US" sz="1200" kern="1200" dirty="0" smtClean="0">
                <a:solidFill>
                  <a:schemeClr val="tx1"/>
                </a:solidFill>
                <a:effectLst/>
                <a:latin typeface="+mn-lt"/>
                <a:ea typeface="+mn-ea"/>
                <a:cs typeface="+mn-cs"/>
              </a:rPr>
              <a:t>* Participating in a community action program</a:t>
            </a:r>
          </a:p>
          <a:p>
            <a:r>
              <a:rPr lang="en-US" sz="1200" kern="1200" dirty="0" smtClean="0">
                <a:solidFill>
                  <a:schemeClr val="tx1"/>
                </a:solidFill>
                <a:effectLst/>
                <a:latin typeface="+mn-lt"/>
                <a:ea typeface="+mn-ea"/>
                <a:cs typeface="+mn-cs"/>
              </a:rPr>
              <a:t>* Helping others who are in difficulty</a:t>
            </a:r>
          </a:p>
          <a:p>
            <a:r>
              <a:rPr lang="en-US" sz="1200" kern="1200" dirty="0" smtClean="0">
                <a:solidFill>
                  <a:schemeClr val="tx1"/>
                </a:solidFill>
                <a:effectLst/>
                <a:latin typeface="+mn-lt"/>
                <a:ea typeface="+mn-ea"/>
                <a:cs typeface="+mn-cs"/>
              </a:rPr>
              <a:t>* Becoming a community leader</a:t>
            </a:r>
          </a:p>
          <a:p>
            <a:r>
              <a:rPr lang="en-US" sz="1200" kern="1200" dirty="0" smtClean="0">
                <a:solidFill>
                  <a:schemeClr val="tx1"/>
                </a:solidFill>
                <a:effectLst/>
                <a:latin typeface="+mn-lt"/>
                <a:ea typeface="+mn-ea"/>
                <a:cs typeface="+mn-cs"/>
              </a:rPr>
              <a:t>* Influencing social values</a:t>
            </a:r>
          </a:p>
          <a:p>
            <a:r>
              <a:rPr lang="en-US" sz="1200" kern="1200" dirty="0" smtClean="0">
                <a:solidFill>
                  <a:schemeClr val="tx1"/>
                </a:solidFill>
                <a:effectLst/>
                <a:latin typeface="+mn-lt"/>
                <a:ea typeface="+mn-ea"/>
                <a:cs typeface="+mn-cs"/>
              </a:rPr>
              <a:t>* Helping to promote racial understanding</a:t>
            </a:r>
          </a:p>
          <a:p>
            <a:r>
              <a:rPr lang="en-US" sz="1200" kern="1200" dirty="0" smtClean="0">
                <a:solidFill>
                  <a:schemeClr val="tx1"/>
                </a:solidFill>
                <a:effectLst/>
                <a:latin typeface="+mn-lt"/>
                <a:ea typeface="+mn-ea"/>
                <a:cs typeface="+mn-cs"/>
              </a:rPr>
              <a:t>* Keeping up to date with political affairs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15</a:t>
            </a:fld>
            <a:endParaRPr lang="en-US"/>
          </a:p>
        </p:txBody>
      </p:sp>
    </p:spTree>
    <p:extLst>
      <p:ext uri="{BB962C8B-B14F-4D97-AF65-F5344CB8AC3E}">
        <p14:creationId xmlns:p14="http://schemas.microsoft.com/office/powerpoint/2010/main" val="84044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16</a:t>
            </a:fld>
            <a:endParaRPr lang="en-US"/>
          </a:p>
        </p:txBody>
      </p:sp>
    </p:spTree>
    <p:extLst>
      <p:ext uri="{BB962C8B-B14F-4D97-AF65-F5344CB8AC3E}">
        <p14:creationId xmlns:p14="http://schemas.microsoft.com/office/powerpoint/2010/main" val="3332534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17</a:t>
            </a:fld>
            <a:endParaRPr lang="en-US"/>
          </a:p>
        </p:txBody>
      </p:sp>
    </p:spTree>
    <p:extLst>
      <p:ext uri="{BB962C8B-B14F-4D97-AF65-F5344CB8AC3E}">
        <p14:creationId xmlns:p14="http://schemas.microsoft.com/office/powerpoint/2010/main" val="158097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2</a:t>
            </a:fld>
            <a:endParaRPr lang="en-US"/>
          </a:p>
        </p:txBody>
      </p:sp>
    </p:spTree>
    <p:extLst>
      <p:ext uri="{BB962C8B-B14F-4D97-AF65-F5344CB8AC3E}">
        <p14:creationId xmlns:p14="http://schemas.microsoft.com/office/powerpoint/2010/main" val="374181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E070B2-1204-254B-8282-A1D160154B14}" type="slidenum">
              <a:rPr lang="en-US" smtClean="0"/>
              <a:t>3</a:t>
            </a:fld>
            <a:endParaRPr lang="en-US"/>
          </a:p>
        </p:txBody>
      </p:sp>
    </p:spTree>
    <p:extLst>
      <p:ext uri="{BB962C8B-B14F-4D97-AF65-F5344CB8AC3E}">
        <p14:creationId xmlns:p14="http://schemas.microsoft.com/office/powerpoint/2010/main" val="73140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DLE) was developed to link climate (i.e. students’ perceptions and behaviors) and institutional practices (what institutions do) with student outcomes. Using the DLE, we examined LGBQO and transgender students’ perceptions of campus climate, as well as their critical consciousness and action, civic engagement, and social agency, which serve as intermediate outcomes of their undergraduate education.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 469), lesbian (</a:t>
            </a:r>
            <a:r>
              <a:rPr lang="en-US" sz="1200" i="1" kern="1200" dirty="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 336), bisexual (</a:t>
            </a:r>
            <a:r>
              <a:rPr lang="en-US" sz="1200" i="1" kern="1200" dirty="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 1,348), queer (</a:t>
            </a:r>
            <a:r>
              <a:rPr lang="en-US" sz="1200" i="1" kern="1200" dirty="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 299), and other (</a:t>
            </a:r>
            <a:r>
              <a:rPr lang="en-US" sz="1200" i="1" kern="1200" dirty="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 732).</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4</a:t>
            </a:fld>
            <a:endParaRPr lang="en-US"/>
          </a:p>
        </p:txBody>
      </p:sp>
    </p:spTree>
    <p:extLst>
      <p:ext uri="{BB962C8B-B14F-4D97-AF65-F5344CB8AC3E}">
        <p14:creationId xmlns:p14="http://schemas.microsoft.com/office/powerpoint/2010/main" val="191703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5</a:t>
            </a:fld>
            <a:endParaRPr lang="en-US"/>
          </a:p>
        </p:txBody>
      </p:sp>
    </p:spTree>
    <p:extLst>
      <p:ext uri="{BB962C8B-B14F-4D97-AF65-F5344CB8AC3E}">
        <p14:creationId xmlns:p14="http://schemas.microsoft.com/office/powerpoint/2010/main" val="51156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E070B2-1204-254B-8282-A1D160154B14}" type="slidenum">
              <a:rPr lang="en-US" smtClean="0"/>
              <a:t>6</a:t>
            </a:fld>
            <a:endParaRPr lang="en-US"/>
          </a:p>
        </p:txBody>
      </p:sp>
    </p:spTree>
    <p:extLst>
      <p:ext uri="{BB962C8B-B14F-4D97-AF65-F5344CB8AC3E}">
        <p14:creationId xmlns:p14="http://schemas.microsoft.com/office/powerpoint/2010/main" val="105373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E070B2-1204-254B-8282-A1D160154B14}" type="slidenum">
              <a:rPr lang="en-US" smtClean="0"/>
              <a:t>7</a:t>
            </a:fld>
            <a:endParaRPr lang="en-US"/>
          </a:p>
        </p:txBody>
      </p:sp>
    </p:spTree>
    <p:extLst>
      <p:ext uri="{BB962C8B-B14F-4D97-AF65-F5344CB8AC3E}">
        <p14:creationId xmlns:p14="http://schemas.microsoft.com/office/powerpoint/2010/main" val="183500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070B2-1204-254B-8282-A1D160154B14}" type="slidenum">
              <a:rPr lang="en-US" smtClean="0"/>
              <a:t>8</a:t>
            </a:fld>
            <a:endParaRPr lang="en-US"/>
          </a:p>
        </p:txBody>
      </p:sp>
    </p:spTree>
    <p:extLst>
      <p:ext uri="{BB962C8B-B14F-4D97-AF65-F5344CB8AC3E}">
        <p14:creationId xmlns:p14="http://schemas.microsoft.com/office/powerpoint/2010/main" val="108302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5E070B2-1204-254B-8282-A1D160154B14}" type="slidenum">
              <a:rPr lang="en-US" smtClean="0"/>
              <a:t>9</a:t>
            </a:fld>
            <a:endParaRPr lang="en-US"/>
          </a:p>
        </p:txBody>
      </p:sp>
    </p:spTree>
    <p:extLst>
      <p:ext uri="{BB962C8B-B14F-4D97-AF65-F5344CB8AC3E}">
        <p14:creationId xmlns:p14="http://schemas.microsoft.com/office/powerpoint/2010/main" val="769602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28600" y="228600"/>
            <a:ext cx="9601200" cy="7315200"/>
          </a:xfrm>
          <a:prstGeom prst="rect">
            <a:avLst/>
          </a:prstGeom>
        </p:spPr>
      </p:pic>
      <p:pic>
        <p:nvPicPr>
          <p:cNvPr id="11" name="Picture 10"/>
          <p:cNvPicPr>
            <a:picLocks noChangeAspect="1"/>
          </p:cNvPicPr>
          <p:nvPr userDrawn="1"/>
        </p:nvPicPr>
        <p:blipFill>
          <a:blip r:embed="rId3"/>
          <a:stretch>
            <a:fillRect/>
          </a:stretch>
        </p:blipFill>
        <p:spPr>
          <a:xfrm>
            <a:off x="1464077" y="6189142"/>
            <a:ext cx="762000" cy="762000"/>
          </a:xfrm>
          <a:prstGeom prst="rect">
            <a:avLst/>
          </a:prstGeom>
        </p:spPr>
      </p:pic>
      <p:pic>
        <p:nvPicPr>
          <p:cNvPr id="13" name="Picture 12"/>
          <p:cNvPicPr>
            <a:picLocks noChangeAspect="1"/>
          </p:cNvPicPr>
          <p:nvPr userDrawn="1"/>
        </p:nvPicPr>
        <p:blipFill>
          <a:blip r:embed="rId4"/>
          <a:stretch>
            <a:fillRect/>
          </a:stretch>
        </p:blipFill>
        <p:spPr>
          <a:xfrm>
            <a:off x="2215493" y="6428326"/>
            <a:ext cx="5765800" cy="533400"/>
          </a:xfrm>
          <a:prstGeom prst="rect">
            <a:avLst/>
          </a:prstGeom>
        </p:spPr>
      </p:pic>
      <p:sp>
        <p:nvSpPr>
          <p:cNvPr id="15" name="Content Placeholder 2"/>
          <p:cNvSpPr>
            <a:spLocks noGrp="1"/>
          </p:cNvSpPr>
          <p:nvPr>
            <p:ph idx="11" hasCustomPrompt="1"/>
          </p:nvPr>
        </p:nvSpPr>
        <p:spPr>
          <a:xfrm>
            <a:off x="1830965" y="1598139"/>
            <a:ext cx="6403085" cy="4349898"/>
          </a:xfrm>
        </p:spPr>
        <p:txBody>
          <a:bodyPr lIns="0" tIns="0" rIns="0" bIns="0">
            <a:noAutofit/>
          </a:bodyPr>
          <a:lstStyle>
            <a:lvl1pPr marL="0" indent="0" algn="l">
              <a:buNone/>
              <a:defRPr sz="1400">
                <a:solidFill>
                  <a:srgbClr val="202945"/>
                </a:solidFill>
                <a:latin typeface="ITC Franklin Gothic Heavy"/>
                <a:cs typeface="ITC Franklin Gothic Heavy"/>
              </a:defRPr>
            </a:lvl1pPr>
            <a:lvl2pPr marL="0" indent="-228600">
              <a:buClr>
                <a:srgbClr val="202945"/>
              </a:buClr>
              <a:buFont typeface="Arial"/>
              <a:buChar char="◼"/>
              <a:defRPr sz="1400">
                <a:solidFill>
                  <a:schemeClr val="tx1"/>
                </a:solidFill>
                <a:latin typeface="ITC Franklin Gothic BT Book"/>
                <a:cs typeface="ITC Franklin Gothic BT Book"/>
              </a:defRPr>
            </a:lvl2pPr>
          </a:lstStyle>
          <a:p>
            <a:pPr algn="l"/>
            <a:r>
              <a:rPr lang="en-US" sz="3000" b="0" i="0" dirty="0" smtClean="0">
                <a:solidFill>
                  <a:srgbClr val="E74C39"/>
                </a:solidFill>
                <a:latin typeface="ChunkFive-Roman"/>
                <a:cs typeface="ChunkFive-Roman"/>
              </a:rPr>
              <a:t>Title</a:t>
            </a:r>
            <a:endParaRPr lang="en-US" sz="3000" b="0" i="0" dirty="0">
              <a:solidFill>
                <a:srgbClr val="E74C39"/>
              </a:solidFill>
              <a:latin typeface="ChunkFive-Roman"/>
              <a:cs typeface="ChunkFive-Roman"/>
            </a:endParaRPr>
          </a:p>
        </p:txBody>
      </p:sp>
    </p:spTree>
    <p:extLst>
      <p:ext uri="{BB962C8B-B14F-4D97-AF65-F5344CB8AC3E}">
        <p14:creationId xmlns:p14="http://schemas.microsoft.com/office/powerpoint/2010/main" val="425296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28600" y="228600"/>
            <a:ext cx="9601200" cy="914400"/>
          </a:xfrm>
          <a:prstGeom prst="rect">
            <a:avLst/>
          </a:prstGeom>
        </p:spPr>
      </p:pic>
      <p:pic>
        <p:nvPicPr>
          <p:cNvPr id="10" name="Picture 9"/>
          <p:cNvPicPr>
            <a:picLocks noChangeAspect="1"/>
          </p:cNvPicPr>
          <p:nvPr userDrawn="1"/>
        </p:nvPicPr>
        <p:blipFill>
          <a:blip r:embed="rId3"/>
          <a:stretch>
            <a:fillRect/>
          </a:stretch>
        </p:blipFill>
        <p:spPr>
          <a:xfrm>
            <a:off x="228600" y="6629400"/>
            <a:ext cx="9601200" cy="914400"/>
          </a:xfrm>
          <a:prstGeom prst="rect">
            <a:avLst/>
          </a:prstGeom>
        </p:spPr>
      </p:pic>
      <p:pic>
        <p:nvPicPr>
          <p:cNvPr id="11" name="Picture 10"/>
          <p:cNvPicPr>
            <a:picLocks noChangeAspect="1"/>
          </p:cNvPicPr>
          <p:nvPr userDrawn="1"/>
        </p:nvPicPr>
        <p:blipFill>
          <a:blip r:embed="rId4"/>
          <a:stretch>
            <a:fillRect/>
          </a:stretch>
        </p:blipFill>
        <p:spPr>
          <a:xfrm>
            <a:off x="8585303" y="6426299"/>
            <a:ext cx="762000" cy="762000"/>
          </a:xfrm>
          <a:prstGeom prst="rect">
            <a:avLst/>
          </a:prstGeom>
        </p:spPr>
      </p:pic>
      <p:sp>
        <p:nvSpPr>
          <p:cNvPr id="16" name="Content Placeholder 2"/>
          <p:cNvSpPr>
            <a:spLocks noGrp="1"/>
          </p:cNvSpPr>
          <p:nvPr>
            <p:ph idx="11" hasCustomPrompt="1"/>
          </p:nvPr>
        </p:nvSpPr>
        <p:spPr>
          <a:xfrm>
            <a:off x="1830965" y="2508335"/>
            <a:ext cx="6403085" cy="613854"/>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indent="0">
              <a:buClr>
                <a:srgbClr val="202945"/>
              </a:buClr>
              <a:buFont typeface="Arial"/>
              <a:buNone/>
              <a:defRPr sz="1800">
                <a:solidFill>
                  <a:srgbClr val="202945"/>
                </a:solidFill>
                <a:latin typeface="+mn-lt"/>
                <a:cs typeface="ITC Franklin Gothic BT Book"/>
              </a:defRPr>
            </a:lvl2pPr>
          </a:lstStyle>
          <a:p>
            <a:pPr lvl="1"/>
            <a:r>
              <a:rPr lang="en-US" dirty="0" smtClean="0"/>
              <a:t>Intro Copy</a:t>
            </a:r>
          </a:p>
        </p:txBody>
      </p:sp>
      <p:sp>
        <p:nvSpPr>
          <p:cNvPr id="17" name="Content Placeholder 2"/>
          <p:cNvSpPr>
            <a:spLocks noGrp="1"/>
          </p:cNvSpPr>
          <p:nvPr>
            <p:ph idx="12" hasCustomPrompt="1"/>
          </p:nvPr>
        </p:nvSpPr>
        <p:spPr>
          <a:xfrm>
            <a:off x="1830965" y="1851844"/>
            <a:ext cx="6403085" cy="455401"/>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indent="-228600">
              <a:buClr>
                <a:srgbClr val="202945"/>
              </a:buClr>
              <a:buFont typeface="Arial"/>
              <a:buChar char="◼"/>
              <a:defRPr sz="1400">
                <a:solidFill>
                  <a:schemeClr val="tx1"/>
                </a:solidFill>
                <a:latin typeface="ITC Franklin Gothic BT Book"/>
                <a:cs typeface="ITC Franklin Gothic BT Book"/>
              </a:defRPr>
            </a:lvl2pPr>
          </a:lstStyle>
          <a:p>
            <a:pPr lvl="0"/>
            <a:r>
              <a:rPr lang="en-US" sz="3000" b="0" i="0" dirty="0" smtClean="0">
                <a:solidFill>
                  <a:srgbClr val="E74C39"/>
                </a:solidFill>
                <a:latin typeface="ChunkFive-Roman"/>
                <a:cs typeface="ChunkFive-Roman"/>
              </a:rPr>
              <a:t>Headline</a:t>
            </a:r>
            <a:endParaRPr lang="en-US" dirty="0" smtClean="0"/>
          </a:p>
        </p:txBody>
      </p:sp>
      <p:sp>
        <p:nvSpPr>
          <p:cNvPr id="19" name="Content Placeholder 2"/>
          <p:cNvSpPr>
            <a:spLocks noGrp="1"/>
          </p:cNvSpPr>
          <p:nvPr>
            <p:ph idx="13" hasCustomPrompt="1"/>
          </p:nvPr>
        </p:nvSpPr>
        <p:spPr>
          <a:xfrm>
            <a:off x="1830965" y="3122189"/>
            <a:ext cx="6403085" cy="2963433"/>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marR="0" indent="-228600" algn="l" defTabSz="457200" rtl="0" eaLnBrk="1" fontAlgn="auto" latinLnBrk="0" hangingPunct="1">
              <a:lnSpc>
                <a:spcPct val="100000"/>
              </a:lnSpc>
              <a:spcBef>
                <a:spcPct val="20000"/>
              </a:spcBef>
              <a:spcAft>
                <a:spcPts val="0"/>
              </a:spcAft>
              <a:buClr>
                <a:srgbClr val="202945"/>
              </a:buClr>
              <a:buSzTx/>
              <a:buFont typeface="Arial"/>
              <a:buChar char="◼"/>
              <a:tabLst/>
              <a:defRPr sz="1400">
                <a:solidFill>
                  <a:schemeClr val="tx1"/>
                </a:solidFill>
                <a:latin typeface="+mn-lt"/>
                <a:cs typeface="ITC Franklin Gothic BT Book"/>
              </a:defRPr>
            </a:lvl2pPr>
          </a:lstStyle>
          <a:p>
            <a:pPr lvl="0"/>
            <a:r>
              <a:rPr lang="en-US" dirty="0" smtClean="0"/>
              <a:t>Subhead</a:t>
            </a:r>
          </a:p>
          <a:p>
            <a:pPr marL="0" marR="0" lvl="1" indent="-228600" algn="l" defTabSz="457200" rtl="0" eaLnBrk="1" fontAlgn="auto" latinLnBrk="0" hangingPunct="1">
              <a:lnSpc>
                <a:spcPct val="100000"/>
              </a:lnSpc>
              <a:spcBef>
                <a:spcPct val="20000"/>
              </a:spcBef>
              <a:spcAft>
                <a:spcPts val="0"/>
              </a:spcAft>
              <a:buClr>
                <a:srgbClr val="202945"/>
              </a:buClr>
              <a:buSzTx/>
              <a:buFont typeface="Arial"/>
              <a:buChar char="◼"/>
              <a:tabLst/>
              <a:defRPr/>
            </a:pPr>
            <a:r>
              <a:rPr lang="en-US" dirty="0" smtClean="0"/>
              <a:t>Bullet</a:t>
            </a:r>
          </a:p>
        </p:txBody>
      </p:sp>
    </p:spTree>
    <p:extLst>
      <p:ext uri="{BB962C8B-B14F-4D97-AF65-F5344CB8AC3E}">
        <p14:creationId xmlns:p14="http://schemas.microsoft.com/office/powerpoint/2010/main" val="17988759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28600" y="228600"/>
            <a:ext cx="9601200" cy="914400"/>
          </a:xfrm>
          <a:prstGeom prst="rect">
            <a:avLst/>
          </a:prstGeom>
        </p:spPr>
      </p:pic>
      <p:pic>
        <p:nvPicPr>
          <p:cNvPr id="9" name="Picture 8"/>
          <p:cNvPicPr>
            <a:picLocks noChangeAspect="1"/>
          </p:cNvPicPr>
          <p:nvPr userDrawn="1"/>
        </p:nvPicPr>
        <p:blipFill>
          <a:blip r:embed="rId3"/>
          <a:stretch>
            <a:fillRect/>
          </a:stretch>
        </p:blipFill>
        <p:spPr>
          <a:xfrm>
            <a:off x="8585303" y="6426299"/>
            <a:ext cx="762000" cy="762000"/>
          </a:xfrm>
          <a:prstGeom prst="rect">
            <a:avLst/>
          </a:prstGeom>
        </p:spPr>
      </p:pic>
      <p:sp>
        <p:nvSpPr>
          <p:cNvPr id="15" name="Content Placeholder 2"/>
          <p:cNvSpPr>
            <a:spLocks noGrp="1"/>
          </p:cNvSpPr>
          <p:nvPr>
            <p:ph idx="11" hasCustomPrompt="1"/>
          </p:nvPr>
        </p:nvSpPr>
        <p:spPr>
          <a:xfrm>
            <a:off x="1830965" y="2503805"/>
            <a:ext cx="6403085" cy="3666488"/>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marR="0" indent="-228600" algn="l" defTabSz="457200" rtl="0" eaLnBrk="1" fontAlgn="auto" latinLnBrk="0" hangingPunct="1">
              <a:lnSpc>
                <a:spcPct val="100000"/>
              </a:lnSpc>
              <a:spcBef>
                <a:spcPct val="20000"/>
              </a:spcBef>
              <a:spcAft>
                <a:spcPts val="0"/>
              </a:spcAft>
              <a:buClr>
                <a:srgbClr val="202945"/>
              </a:buClr>
              <a:buSzTx/>
              <a:buFont typeface="Arial"/>
              <a:buChar char="◼"/>
              <a:tabLst/>
              <a:defRPr sz="1400">
                <a:solidFill>
                  <a:schemeClr val="tx1"/>
                </a:solidFill>
                <a:latin typeface="+mn-lt"/>
                <a:cs typeface="ITC Franklin Gothic BT Book"/>
              </a:defRPr>
            </a:lvl2pPr>
          </a:lstStyle>
          <a:p>
            <a:pPr lvl="0"/>
            <a:r>
              <a:rPr lang="en-US" dirty="0" smtClean="0"/>
              <a:t>Subhead</a:t>
            </a:r>
          </a:p>
          <a:p>
            <a:pPr marL="0" marR="0" lvl="1" indent="-228600" algn="l" defTabSz="457200" rtl="0" eaLnBrk="1" fontAlgn="auto" latinLnBrk="0" hangingPunct="1">
              <a:lnSpc>
                <a:spcPct val="100000"/>
              </a:lnSpc>
              <a:spcBef>
                <a:spcPct val="20000"/>
              </a:spcBef>
              <a:spcAft>
                <a:spcPts val="0"/>
              </a:spcAft>
              <a:buClr>
                <a:srgbClr val="202945"/>
              </a:buClr>
              <a:buSzTx/>
              <a:buFont typeface="Arial"/>
              <a:buChar char="◼"/>
              <a:tabLst/>
              <a:defRPr/>
            </a:pPr>
            <a:r>
              <a:rPr lang="en-US" dirty="0" smtClean="0"/>
              <a:t>Bullet</a:t>
            </a:r>
          </a:p>
        </p:txBody>
      </p:sp>
      <p:sp>
        <p:nvSpPr>
          <p:cNvPr id="16" name="Content Placeholder 2"/>
          <p:cNvSpPr>
            <a:spLocks noGrp="1"/>
          </p:cNvSpPr>
          <p:nvPr>
            <p:ph idx="12" hasCustomPrompt="1"/>
          </p:nvPr>
        </p:nvSpPr>
        <p:spPr>
          <a:xfrm>
            <a:off x="1830965" y="1851844"/>
            <a:ext cx="6403085" cy="455401"/>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indent="-228600">
              <a:buClr>
                <a:srgbClr val="202945"/>
              </a:buClr>
              <a:buFont typeface="Arial"/>
              <a:buChar char="◼"/>
              <a:defRPr sz="1400">
                <a:solidFill>
                  <a:schemeClr val="tx1"/>
                </a:solidFill>
                <a:latin typeface="ITC Franklin Gothic BT Book"/>
                <a:cs typeface="ITC Franklin Gothic BT Book"/>
              </a:defRPr>
            </a:lvl2pPr>
          </a:lstStyle>
          <a:p>
            <a:pPr lvl="0"/>
            <a:r>
              <a:rPr lang="en-US" sz="3000" b="0" i="0" dirty="0" smtClean="0">
                <a:solidFill>
                  <a:srgbClr val="E74C39"/>
                </a:solidFill>
                <a:latin typeface="ChunkFive-Roman"/>
                <a:cs typeface="ChunkFive-Roman"/>
              </a:rPr>
              <a:t>Headline</a:t>
            </a:r>
            <a:endParaRPr lang="en-US" dirty="0" smtClean="0"/>
          </a:p>
        </p:txBody>
      </p:sp>
    </p:spTree>
    <p:extLst>
      <p:ext uri="{BB962C8B-B14F-4D97-AF65-F5344CB8AC3E}">
        <p14:creationId xmlns:p14="http://schemas.microsoft.com/office/powerpoint/2010/main" val="305947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28600" y="228600"/>
            <a:ext cx="9601200" cy="914400"/>
          </a:xfrm>
          <a:prstGeom prst="rect">
            <a:avLst/>
          </a:prstGeom>
        </p:spPr>
      </p:pic>
      <p:pic>
        <p:nvPicPr>
          <p:cNvPr id="9" name="Picture 8"/>
          <p:cNvPicPr>
            <a:picLocks noChangeAspect="1"/>
          </p:cNvPicPr>
          <p:nvPr userDrawn="1"/>
        </p:nvPicPr>
        <p:blipFill>
          <a:blip r:embed="rId3"/>
          <a:stretch>
            <a:fillRect/>
          </a:stretch>
        </p:blipFill>
        <p:spPr>
          <a:xfrm>
            <a:off x="8585303" y="6426299"/>
            <a:ext cx="762000" cy="762000"/>
          </a:xfrm>
          <a:prstGeom prst="rect">
            <a:avLst/>
          </a:prstGeom>
        </p:spPr>
      </p:pic>
      <p:pic>
        <p:nvPicPr>
          <p:cNvPr id="3" name="Picture 2"/>
          <p:cNvPicPr>
            <a:picLocks noChangeAspect="1"/>
          </p:cNvPicPr>
          <p:nvPr userDrawn="1"/>
        </p:nvPicPr>
        <p:blipFill>
          <a:blip r:embed="rId4"/>
          <a:stretch>
            <a:fillRect/>
          </a:stretch>
        </p:blipFill>
        <p:spPr>
          <a:xfrm>
            <a:off x="1830964" y="6760736"/>
            <a:ext cx="6057900" cy="292100"/>
          </a:xfrm>
          <a:prstGeom prst="rect">
            <a:avLst/>
          </a:prstGeom>
        </p:spPr>
      </p:pic>
      <p:sp>
        <p:nvSpPr>
          <p:cNvPr id="11" name="Content Placeholder 2"/>
          <p:cNvSpPr>
            <a:spLocks noGrp="1"/>
          </p:cNvSpPr>
          <p:nvPr>
            <p:ph idx="11" hasCustomPrompt="1"/>
          </p:nvPr>
        </p:nvSpPr>
        <p:spPr>
          <a:xfrm>
            <a:off x="1830965" y="2503805"/>
            <a:ext cx="6403085" cy="3666488"/>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marR="0" indent="0" algn="l" defTabSz="457200" rtl="0" eaLnBrk="1" fontAlgn="auto" latinLnBrk="0" hangingPunct="1">
              <a:lnSpc>
                <a:spcPct val="100000"/>
              </a:lnSpc>
              <a:spcBef>
                <a:spcPct val="20000"/>
              </a:spcBef>
              <a:spcAft>
                <a:spcPts val="0"/>
              </a:spcAft>
              <a:buClr>
                <a:srgbClr val="202945"/>
              </a:buClr>
              <a:buSzTx/>
              <a:buFont typeface="Arial"/>
              <a:buNone/>
              <a:tabLst/>
              <a:defRPr sz="1400">
                <a:solidFill>
                  <a:schemeClr val="tx1"/>
                </a:solidFill>
                <a:latin typeface="+mn-lt"/>
                <a:cs typeface="ITC Franklin Gothic BT Book"/>
              </a:defRPr>
            </a:lvl2pPr>
          </a:lstStyle>
          <a:p>
            <a:pPr lvl="0"/>
            <a:r>
              <a:rPr lang="en-US" dirty="0" smtClean="0"/>
              <a:t>Subhead</a:t>
            </a:r>
          </a:p>
          <a:p>
            <a:pPr marL="0" marR="0" lvl="1" indent="-228600" algn="l" defTabSz="457200" rtl="0" eaLnBrk="1" fontAlgn="auto" latinLnBrk="0" hangingPunct="1">
              <a:lnSpc>
                <a:spcPct val="100000"/>
              </a:lnSpc>
              <a:spcBef>
                <a:spcPct val="20000"/>
              </a:spcBef>
              <a:spcAft>
                <a:spcPts val="0"/>
              </a:spcAft>
              <a:buClr>
                <a:srgbClr val="202945"/>
              </a:buClr>
              <a:buSzTx/>
              <a:buFont typeface="Arial"/>
              <a:buChar char="◼"/>
              <a:tabLst/>
              <a:defRPr/>
            </a:pPr>
            <a:r>
              <a:rPr lang="en-US" dirty="0" smtClean="0"/>
              <a:t>Bullet</a:t>
            </a:r>
          </a:p>
        </p:txBody>
      </p:sp>
      <p:sp>
        <p:nvSpPr>
          <p:cNvPr id="13" name="Content Placeholder 2"/>
          <p:cNvSpPr>
            <a:spLocks noGrp="1"/>
          </p:cNvSpPr>
          <p:nvPr>
            <p:ph idx="12" hasCustomPrompt="1"/>
          </p:nvPr>
        </p:nvSpPr>
        <p:spPr>
          <a:xfrm>
            <a:off x="1830965" y="1851844"/>
            <a:ext cx="6403085" cy="455401"/>
          </a:xfrm>
        </p:spPr>
        <p:txBody>
          <a:bodyPr lIns="0" tIns="0" rIns="0" bIns="0">
            <a:noAutofit/>
          </a:bodyPr>
          <a:lstStyle>
            <a:lvl1pPr marL="0" indent="0">
              <a:buNone/>
              <a:defRPr sz="1400">
                <a:solidFill>
                  <a:srgbClr val="202945"/>
                </a:solidFill>
                <a:latin typeface="ITC Franklin Gothic Heavy"/>
                <a:cs typeface="ITC Franklin Gothic Heavy"/>
              </a:defRPr>
            </a:lvl1pPr>
            <a:lvl2pPr marL="0" indent="-228600">
              <a:buClr>
                <a:srgbClr val="202945"/>
              </a:buClr>
              <a:buFont typeface="Arial"/>
              <a:buChar char="◼"/>
              <a:defRPr sz="1400">
                <a:solidFill>
                  <a:schemeClr val="tx1"/>
                </a:solidFill>
                <a:latin typeface="ITC Franklin Gothic BT Book"/>
                <a:cs typeface="ITC Franklin Gothic BT Book"/>
              </a:defRPr>
            </a:lvl2pPr>
          </a:lstStyle>
          <a:p>
            <a:pPr lvl="0"/>
            <a:r>
              <a:rPr lang="en-US" sz="3000" b="0" i="0" dirty="0" smtClean="0">
                <a:solidFill>
                  <a:srgbClr val="E74C39"/>
                </a:solidFill>
                <a:latin typeface="ChunkFive-Roman"/>
                <a:cs typeface="ChunkFive-Roman"/>
              </a:rPr>
              <a:t>Headline</a:t>
            </a:r>
            <a:endParaRPr lang="en-US" dirty="0" smtClean="0"/>
          </a:p>
        </p:txBody>
      </p:sp>
    </p:spTree>
    <p:extLst>
      <p:ext uri="{BB962C8B-B14F-4D97-AF65-F5344CB8AC3E}">
        <p14:creationId xmlns:p14="http://schemas.microsoft.com/office/powerpoint/2010/main" val="3262339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FC2A40EC-DFE1-C042-BF97-38563CC0D0BD}" type="datetimeFigureOut">
              <a:rPr lang="en-US" smtClean="0"/>
              <a:t>5/8/18</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5F4256AF-D4A0-2842-ADB0-3A30D9F24279}" type="slidenum">
              <a:rPr lang="en-US" smtClean="0"/>
              <a:t>‹#›</a:t>
            </a:fld>
            <a:endParaRPr lang="en-US"/>
          </a:p>
        </p:txBody>
      </p:sp>
    </p:spTree>
    <p:extLst>
      <p:ext uri="{BB962C8B-B14F-4D97-AF65-F5344CB8AC3E}">
        <p14:creationId xmlns:p14="http://schemas.microsoft.com/office/powerpoint/2010/main" val="3392771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8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heri.ucla.edu/" TargetMode="External"/><Relationship Id="rId4" Type="http://schemas.openxmlformats.org/officeDocument/2006/relationships/hyperlink" Target="mailto:stolzenberg@gseis.ucla.edu" TargetMode="Externa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1"/>
          </p:nvPr>
        </p:nvSpPr>
        <p:spPr>
          <a:xfrm>
            <a:off x="866900" y="1769918"/>
            <a:ext cx="8229600" cy="3484236"/>
          </a:xfrm>
        </p:spPr>
        <p:txBody>
          <a:bodyPr/>
          <a:lstStyle/>
          <a:p>
            <a:pPr lvl="0" algn="ctr">
              <a:spcBef>
                <a:spcPts val="0"/>
              </a:spcBef>
            </a:pPr>
            <a:r>
              <a:rPr lang="en-US" sz="6600" b="1" dirty="0" smtClean="0">
                <a:solidFill>
                  <a:srgbClr val="E74C39"/>
                </a:solidFill>
                <a:latin typeface="+mj-lt"/>
                <a:cs typeface="ChunkFive-Roman"/>
              </a:rPr>
              <a:t>College Sexual Violence in Context: </a:t>
            </a:r>
          </a:p>
          <a:p>
            <a:pPr lvl="0" algn="ctr">
              <a:spcBef>
                <a:spcPts val="0"/>
              </a:spcBef>
            </a:pPr>
            <a:r>
              <a:rPr lang="en-US" sz="4400" b="1" dirty="0" smtClean="0">
                <a:solidFill>
                  <a:srgbClr val="E74C39"/>
                </a:solidFill>
                <a:latin typeface="+mj-lt"/>
                <a:cs typeface="ChunkFive-Roman"/>
              </a:rPr>
              <a:t>Vulnerable Populations and Campus Climate</a:t>
            </a:r>
          </a:p>
          <a:p>
            <a:pPr lvl="0" algn="ctr">
              <a:lnSpc>
                <a:spcPct val="80000"/>
              </a:lnSpc>
              <a:spcBef>
                <a:spcPts val="2000"/>
              </a:spcBef>
            </a:pPr>
            <a:r>
              <a:rPr lang="en-US" sz="1800" dirty="0" smtClean="0">
                <a:solidFill>
                  <a:schemeClr val="bg2"/>
                </a:solidFill>
                <a:latin typeface="+mj-lt"/>
                <a:cs typeface="ChunkFive-Roman"/>
              </a:rPr>
              <a:t>Krystle Cobian &amp; Ellen Bara </a:t>
            </a:r>
            <a:r>
              <a:rPr lang="en-US" sz="1800" dirty="0" err="1" smtClean="0">
                <a:solidFill>
                  <a:schemeClr val="bg2"/>
                </a:solidFill>
                <a:latin typeface="+mj-lt"/>
                <a:cs typeface="ChunkFive-Roman"/>
              </a:rPr>
              <a:t>Stolzenberg</a:t>
            </a:r>
            <a:endParaRPr lang="en-US" sz="1800" dirty="0" smtClean="0">
              <a:solidFill>
                <a:schemeClr val="bg2"/>
              </a:solidFill>
              <a:latin typeface="+mj-lt"/>
              <a:cs typeface="ChunkFive-Roman"/>
            </a:endParaRPr>
          </a:p>
          <a:p>
            <a:pPr lvl="0" algn="ctr">
              <a:spcBef>
                <a:spcPts val="0"/>
              </a:spcBef>
            </a:pPr>
            <a:r>
              <a:rPr lang="en-US" sz="1800" dirty="0" smtClean="0">
                <a:solidFill>
                  <a:schemeClr val="bg2"/>
                </a:solidFill>
                <a:latin typeface="+mj-lt"/>
                <a:cs typeface="ChunkFive-Roman"/>
              </a:rPr>
              <a:t>American Educational Research Association</a:t>
            </a:r>
          </a:p>
          <a:p>
            <a:pPr lvl="0" algn="ctr">
              <a:spcBef>
                <a:spcPts val="0"/>
              </a:spcBef>
            </a:pPr>
            <a:r>
              <a:rPr lang="en-US" sz="1800" dirty="0" smtClean="0">
                <a:solidFill>
                  <a:schemeClr val="bg2"/>
                </a:solidFill>
                <a:latin typeface="+mj-lt"/>
                <a:cs typeface="ChunkFive-Roman"/>
              </a:rPr>
              <a:t>April 2018 | New York, NY</a:t>
            </a:r>
            <a:r>
              <a:rPr lang="en-US" sz="1800" dirty="0" smtClean="0">
                <a:solidFill>
                  <a:srgbClr val="E74C39"/>
                </a:solidFill>
                <a:latin typeface="ChunkFive-Roman"/>
                <a:cs typeface="ChunkFive-Roman"/>
              </a:rPr>
              <a:t/>
            </a:r>
            <a:br>
              <a:rPr lang="en-US" sz="1800" dirty="0" smtClean="0">
                <a:solidFill>
                  <a:srgbClr val="E74C39"/>
                </a:solidFill>
                <a:latin typeface="ChunkFive-Roman"/>
                <a:cs typeface="ChunkFive-Roman"/>
              </a:rPr>
            </a:br>
            <a:endParaRPr lang="en-US" dirty="0" smtClean="0">
              <a:solidFill>
                <a:schemeClr val="bg1"/>
              </a:solidFill>
              <a:latin typeface="+mn-lt"/>
              <a:cs typeface="ITC Franklin Gothic BookCp"/>
            </a:endParaRPr>
          </a:p>
        </p:txBody>
      </p:sp>
      <p:sp>
        <p:nvSpPr>
          <p:cNvPr id="14" name="TextBox 13"/>
          <p:cNvSpPr txBox="1"/>
          <p:nvPr/>
        </p:nvSpPr>
        <p:spPr>
          <a:xfrm>
            <a:off x="539764" y="6530139"/>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Tree>
    <p:extLst>
      <p:ext uri="{BB962C8B-B14F-4D97-AF65-F5344CB8AC3E}">
        <p14:creationId xmlns:p14="http://schemas.microsoft.com/office/powerpoint/2010/main" val="245860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436" y="306595"/>
            <a:ext cx="9349474" cy="673100"/>
          </a:xfrm>
          <a:prstGeom prst="rect">
            <a:avLst/>
          </a:prstGeom>
        </p:spPr>
        <p:txBody>
          <a:bodyPr vert="horz" wrap="square" lIns="0" tIns="0" rIns="0" bIns="0" rtlCol="0" anchor="t" anchorCtr="0">
            <a:noAutofit/>
          </a:bodyPr>
          <a:lstStyle/>
          <a:p>
            <a:pPr algn="ctr">
              <a:defRPr sz="1800" b="1" i="0" u="none" strike="noStrike" kern="1200" baseline="0">
                <a:solidFill>
                  <a:prstClr val="black"/>
                </a:solidFill>
                <a:latin typeface="+mn-lt"/>
                <a:ea typeface="+mn-ea"/>
                <a:cs typeface="+mn-cs"/>
              </a:defRPr>
            </a:pPr>
            <a:r>
              <a:rPr lang="en-US" sz="4800" b="1" dirty="0" smtClean="0">
                <a:solidFill>
                  <a:schemeClr val="accent5"/>
                </a:solidFill>
                <a:latin typeface="+mj-lt"/>
              </a:rPr>
              <a:t>RQ 2 Results</a:t>
            </a:r>
            <a:endParaRPr lang="en-US" sz="4800" dirty="0">
              <a:solidFill>
                <a:schemeClr val="accent5"/>
              </a:solidFill>
              <a:latin typeface="+mj-lt"/>
            </a:endParaRPr>
          </a:p>
        </p:txBody>
      </p:sp>
      <p:graphicFrame>
        <p:nvGraphicFramePr>
          <p:cNvPr id="3" name="Chart 2"/>
          <p:cNvGraphicFramePr/>
          <p:nvPr>
            <p:extLst>
              <p:ext uri="{D42A27DB-BD31-4B8C-83A1-F6EECF244321}">
                <p14:modId xmlns:p14="http://schemas.microsoft.com/office/powerpoint/2010/main" val="1431879331"/>
              </p:ext>
            </p:extLst>
          </p:nvPr>
        </p:nvGraphicFramePr>
        <p:xfrm>
          <a:off x="201169" y="1353312"/>
          <a:ext cx="9619488" cy="6236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3987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436" y="306595"/>
            <a:ext cx="9349474" cy="673100"/>
          </a:xfrm>
          <a:prstGeom prst="rect">
            <a:avLst/>
          </a:prstGeom>
        </p:spPr>
        <p:txBody>
          <a:bodyPr vert="horz" wrap="square" lIns="0" tIns="0" rIns="0" bIns="0" rtlCol="0" anchor="t" anchorCtr="0">
            <a:noAutofit/>
          </a:bodyPr>
          <a:lstStyle/>
          <a:p>
            <a:pPr algn="ctr">
              <a:defRPr sz="1800" b="1" i="0" u="none" strike="noStrike" kern="1200" baseline="0">
                <a:solidFill>
                  <a:prstClr val="black"/>
                </a:solidFill>
                <a:latin typeface="+mn-lt"/>
                <a:ea typeface="+mn-ea"/>
                <a:cs typeface="+mn-cs"/>
              </a:defRPr>
            </a:pPr>
            <a:r>
              <a:rPr lang="en-US" sz="4800" b="1" dirty="0" smtClean="0">
                <a:solidFill>
                  <a:schemeClr val="accent5"/>
                </a:solidFill>
                <a:latin typeface="+mj-lt"/>
              </a:rPr>
              <a:t>RQ 2 Results</a:t>
            </a:r>
            <a:endParaRPr lang="en-US" sz="4800" dirty="0">
              <a:solidFill>
                <a:schemeClr val="accent5"/>
              </a:solidFill>
              <a:latin typeface="+mj-lt"/>
            </a:endParaRPr>
          </a:p>
        </p:txBody>
      </p:sp>
      <p:graphicFrame>
        <p:nvGraphicFramePr>
          <p:cNvPr id="5" name="Chart 4"/>
          <p:cNvGraphicFramePr/>
          <p:nvPr>
            <p:extLst>
              <p:ext uri="{D42A27DB-BD31-4B8C-83A1-F6EECF244321}">
                <p14:modId xmlns:p14="http://schemas.microsoft.com/office/powerpoint/2010/main" val="1327729286"/>
              </p:ext>
            </p:extLst>
          </p:nvPr>
        </p:nvGraphicFramePr>
        <p:xfrm>
          <a:off x="164592" y="1316736"/>
          <a:ext cx="9692640" cy="625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3815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1"/>
          </p:nvPr>
        </p:nvSpPr>
        <p:spPr>
          <a:xfrm>
            <a:off x="1279886" y="1064910"/>
            <a:ext cx="7571505" cy="2609825"/>
          </a:xfrm>
        </p:spPr>
        <p:txBody>
          <a:bodyPr/>
          <a:lstStyle/>
          <a:p>
            <a:pPr algn="ctr">
              <a:lnSpc>
                <a:spcPct val="80000"/>
              </a:lnSpc>
              <a:spcBef>
                <a:spcPts val="2000"/>
              </a:spcBef>
            </a:pPr>
            <a:r>
              <a:rPr lang="en-US" sz="4800" b="1" i="1" dirty="0" smtClean="0">
                <a:solidFill>
                  <a:srgbClr val="E74C39"/>
                </a:solidFill>
                <a:latin typeface="+mj-lt"/>
                <a:cs typeface="ChunkFive-Roman"/>
              </a:rPr>
              <a:t>Goals</a:t>
            </a:r>
            <a:r>
              <a:rPr lang="en-US" sz="4800" b="1" i="1" dirty="0">
                <a:solidFill>
                  <a:srgbClr val="E74C39"/>
                </a:solidFill>
                <a:latin typeface="+mj-lt"/>
                <a:cs typeface="ChunkFive-Roman"/>
              </a:rPr>
              <a:t>, behaviors, and self-reflection with respect to “practices of resilience” </a:t>
            </a:r>
            <a:r>
              <a:rPr lang="en-US" sz="4800" b="1" i="1" dirty="0" smtClean="0">
                <a:solidFill>
                  <a:srgbClr val="E74C39"/>
                </a:solidFill>
                <a:latin typeface="+mj-lt"/>
                <a:cs typeface="ChunkFive-Roman"/>
              </a:rPr>
              <a:t>for </a:t>
            </a:r>
            <a:r>
              <a:rPr lang="en-US" sz="4800" b="1" i="1" dirty="0">
                <a:solidFill>
                  <a:srgbClr val="E74C39"/>
                </a:solidFill>
                <a:latin typeface="+mj-lt"/>
                <a:cs typeface="ChunkFive-Roman"/>
              </a:rPr>
              <a:t>LGBQO and </a:t>
            </a:r>
            <a:r>
              <a:rPr lang="en-US" sz="4800" b="1" i="1" dirty="0" smtClean="0">
                <a:solidFill>
                  <a:srgbClr val="E74C39"/>
                </a:solidFill>
                <a:latin typeface="+mj-lt"/>
                <a:cs typeface="ChunkFive-Roman"/>
              </a:rPr>
              <a:t>Transgender </a:t>
            </a:r>
            <a:r>
              <a:rPr lang="en-US" sz="4800" b="1" i="1" dirty="0">
                <a:solidFill>
                  <a:srgbClr val="E74C39"/>
                </a:solidFill>
                <a:latin typeface="+mj-lt"/>
                <a:cs typeface="ChunkFive-Roman"/>
              </a:rPr>
              <a:t>students who reported experiencing campus sexual </a:t>
            </a:r>
            <a:r>
              <a:rPr lang="en-US" sz="4800" b="1" i="1" dirty="0" smtClean="0">
                <a:solidFill>
                  <a:srgbClr val="E74C39"/>
                </a:solidFill>
                <a:latin typeface="+mj-lt"/>
                <a:cs typeface="ChunkFive-Roman"/>
              </a:rPr>
              <a:t>violence</a:t>
            </a:r>
            <a:endParaRPr lang="en-US" sz="4800" b="1" i="1" dirty="0">
              <a:solidFill>
                <a:srgbClr val="E74C39"/>
              </a:solidFill>
              <a:latin typeface="+mj-lt"/>
              <a:cs typeface="ChunkFive-Roman"/>
            </a:endParaRPr>
          </a:p>
          <a:p>
            <a:pPr>
              <a:lnSpc>
                <a:spcPct val="80000"/>
              </a:lnSpc>
              <a:spcBef>
                <a:spcPts val="2000"/>
              </a:spcBef>
            </a:pPr>
            <a:r>
              <a:rPr lang="en-US" sz="1800" b="0" i="0" dirty="0" smtClean="0">
                <a:solidFill>
                  <a:srgbClr val="E74C39"/>
                </a:solidFill>
                <a:latin typeface="ChunkFive-Roman"/>
                <a:cs typeface="ChunkFive-Roman"/>
              </a:rPr>
              <a:t/>
            </a:r>
            <a:br>
              <a:rPr lang="en-US" sz="1800" b="0" i="0" dirty="0" smtClean="0">
                <a:solidFill>
                  <a:srgbClr val="E74C39"/>
                </a:solidFill>
                <a:latin typeface="ChunkFive-Roman"/>
                <a:cs typeface="ChunkFive-Roman"/>
              </a:rPr>
            </a:br>
            <a:endParaRPr lang="en-US" sz="1800" b="0" i="0" dirty="0" smtClean="0">
              <a:solidFill>
                <a:srgbClr val="E74C39"/>
              </a:solidFill>
              <a:latin typeface="ChunkFive-Roman"/>
              <a:cs typeface="ChunkFive-Roman"/>
            </a:endParaRPr>
          </a:p>
        </p:txBody>
      </p:sp>
      <p:sp>
        <p:nvSpPr>
          <p:cNvPr id="14" name="TextBox 13"/>
          <p:cNvSpPr txBox="1"/>
          <p:nvPr/>
        </p:nvSpPr>
        <p:spPr>
          <a:xfrm>
            <a:off x="539764" y="6530139"/>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Tree>
    <p:extLst>
      <p:ext uri="{BB962C8B-B14F-4D97-AF65-F5344CB8AC3E}">
        <p14:creationId xmlns:p14="http://schemas.microsoft.com/office/powerpoint/2010/main" val="1504816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436" y="306595"/>
            <a:ext cx="9349474" cy="673100"/>
          </a:xfrm>
          <a:prstGeom prst="rect">
            <a:avLst/>
          </a:prstGeom>
        </p:spPr>
        <p:txBody>
          <a:bodyPr vert="horz" wrap="square" lIns="0" tIns="0" rIns="0" bIns="0" rtlCol="0" anchor="t" anchorCtr="0">
            <a:noAutofit/>
          </a:bodyPr>
          <a:lstStyle/>
          <a:p>
            <a:pPr algn="ctr">
              <a:defRPr sz="1800" b="1" i="0" u="none" strike="noStrike" kern="1200" baseline="0">
                <a:solidFill>
                  <a:prstClr val="black"/>
                </a:solidFill>
                <a:latin typeface="+mn-lt"/>
                <a:ea typeface="+mn-ea"/>
                <a:cs typeface="+mn-cs"/>
              </a:defRPr>
            </a:pPr>
            <a:r>
              <a:rPr lang="en-US" sz="4800" b="1" dirty="0" smtClean="0">
                <a:solidFill>
                  <a:schemeClr val="accent5"/>
                </a:solidFill>
                <a:latin typeface="+mj-lt"/>
              </a:rPr>
              <a:t>RQ 3 Results</a:t>
            </a:r>
            <a:endParaRPr lang="en-US" sz="4800" dirty="0">
              <a:solidFill>
                <a:schemeClr val="accent5"/>
              </a:solidFill>
              <a:latin typeface="+mj-lt"/>
            </a:endParaRPr>
          </a:p>
        </p:txBody>
      </p:sp>
      <p:graphicFrame>
        <p:nvGraphicFramePr>
          <p:cNvPr id="3" name="Chart 2"/>
          <p:cNvGraphicFramePr/>
          <p:nvPr>
            <p:extLst>
              <p:ext uri="{D42A27DB-BD31-4B8C-83A1-F6EECF244321}">
                <p14:modId xmlns:p14="http://schemas.microsoft.com/office/powerpoint/2010/main" val="880409672"/>
              </p:ext>
            </p:extLst>
          </p:nvPr>
        </p:nvGraphicFramePr>
        <p:xfrm>
          <a:off x="182880" y="1316736"/>
          <a:ext cx="9656064" cy="6236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8240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3130752704"/>
              </p:ext>
            </p:extLst>
          </p:nvPr>
        </p:nvGraphicFramePr>
        <p:xfrm>
          <a:off x="328881" y="3505200"/>
          <a:ext cx="4261402" cy="2695124"/>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12"/>
          <p:cNvSpPr>
            <a:spLocks noGrp="1"/>
          </p:cNvSpPr>
          <p:nvPr>
            <p:ph idx="12"/>
          </p:nvPr>
        </p:nvSpPr>
        <p:spPr>
          <a:xfrm>
            <a:off x="474545" y="341124"/>
            <a:ext cx="9115926" cy="455401"/>
          </a:xfrm>
        </p:spPr>
        <p:txBody>
          <a:bodyPr/>
          <a:lstStyle/>
          <a:p>
            <a:pPr lvl="0" algn="ctr"/>
            <a:r>
              <a:rPr lang="en-US" sz="4800" b="1" dirty="0" smtClean="0">
                <a:solidFill>
                  <a:srgbClr val="FF0000"/>
                </a:solidFill>
                <a:latin typeface="+mj-lt"/>
              </a:rPr>
              <a:t>Practices of Resilience</a:t>
            </a:r>
          </a:p>
        </p:txBody>
      </p:sp>
      <p:sp>
        <p:nvSpPr>
          <p:cNvPr id="15" name="Content Placeholder 8"/>
          <p:cNvSpPr txBox="1">
            <a:spLocks/>
          </p:cNvSpPr>
          <p:nvPr/>
        </p:nvSpPr>
        <p:spPr>
          <a:xfrm>
            <a:off x="1830966" y="2604352"/>
            <a:ext cx="6403084" cy="4088548"/>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rgbClr val="202945"/>
                </a:solidFill>
                <a:latin typeface="ITC Franklin Gothic Heavy"/>
                <a:ea typeface="+mn-ea"/>
                <a:cs typeface="ITC Franklin Gothic Heavy"/>
              </a:defRPr>
            </a:lvl1pPr>
            <a:lvl2pPr marL="0" indent="-228600" algn="l" defTabSz="457200" rtl="0" eaLnBrk="1" latinLnBrk="0" hangingPunct="1">
              <a:spcBef>
                <a:spcPct val="20000"/>
              </a:spcBef>
              <a:buClr>
                <a:srgbClr val="202945"/>
              </a:buClr>
              <a:buFont typeface="Arial"/>
              <a:buChar char="◼"/>
              <a:defRPr sz="1400" kern="1200">
                <a:solidFill>
                  <a:schemeClr val="tx1"/>
                </a:solidFill>
                <a:latin typeface="ITC Franklin Gothic BT Book"/>
                <a:ea typeface="+mn-ea"/>
                <a:cs typeface="ITC Franklin Gothic BT Book"/>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0">
              <a:buNone/>
            </a:pPr>
            <a:endParaRPr lang="en-US" sz="1800" dirty="0">
              <a:solidFill>
                <a:srgbClr val="202945"/>
              </a:solidFill>
              <a:latin typeface="+mn-lt"/>
            </a:endParaRPr>
          </a:p>
        </p:txBody>
      </p:sp>
      <p:graphicFrame>
        <p:nvGraphicFramePr>
          <p:cNvPr id="5" name="Chart 4"/>
          <p:cNvGraphicFramePr/>
          <p:nvPr>
            <p:extLst>
              <p:ext uri="{D42A27DB-BD31-4B8C-83A1-F6EECF244321}">
                <p14:modId xmlns:p14="http://schemas.microsoft.com/office/powerpoint/2010/main" val="3244828919"/>
              </p:ext>
            </p:extLst>
          </p:nvPr>
        </p:nvGraphicFramePr>
        <p:xfrm>
          <a:off x="694944" y="1389888"/>
          <a:ext cx="9125711" cy="603504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rot="16200000">
            <a:off x="-1353766" y="4252804"/>
            <a:ext cx="3575304" cy="319737"/>
          </a:xfrm>
          <a:prstGeom prst="rect">
            <a:avLst/>
          </a:prstGeom>
        </p:spPr>
        <p:txBody>
          <a:bodyPr vert="horz" wrap="square" lIns="0" tIns="0" rIns="0" bIns="0" rtlCol="0" anchor="t" anchorCtr="0">
            <a:normAutofit fontScale="77500" lnSpcReduction="20000"/>
          </a:bodyPr>
          <a:lstStyle/>
          <a:p>
            <a:pPr algn="l"/>
            <a:r>
              <a:rPr lang="en-US" sz="3000" smtClean="0">
                <a:latin typeface="+mj-lt"/>
                <a:cs typeface="ChunkFive-Roman"/>
              </a:rPr>
              <a:t>Critical Consciousness Score</a:t>
            </a:r>
            <a:endParaRPr lang="en-US" sz="3000" b="0" i="0" dirty="0" smtClean="0">
              <a:latin typeface="+mj-lt"/>
              <a:cs typeface="ChunkFive-Roman"/>
            </a:endParaRPr>
          </a:p>
        </p:txBody>
      </p:sp>
    </p:spTree>
    <p:extLst>
      <p:ext uri="{BB962C8B-B14F-4D97-AF65-F5344CB8AC3E}">
        <p14:creationId xmlns:p14="http://schemas.microsoft.com/office/powerpoint/2010/main" val="1398388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3130752704"/>
              </p:ext>
            </p:extLst>
          </p:nvPr>
        </p:nvGraphicFramePr>
        <p:xfrm>
          <a:off x="328881" y="3505200"/>
          <a:ext cx="4261402" cy="2695124"/>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12"/>
          <p:cNvSpPr>
            <a:spLocks noGrp="1"/>
          </p:cNvSpPr>
          <p:nvPr>
            <p:ph idx="12"/>
          </p:nvPr>
        </p:nvSpPr>
        <p:spPr>
          <a:xfrm>
            <a:off x="474545" y="341124"/>
            <a:ext cx="9115926" cy="455401"/>
          </a:xfrm>
        </p:spPr>
        <p:txBody>
          <a:bodyPr/>
          <a:lstStyle/>
          <a:p>
            <a:pPr lvl="0" algn="ctr"/>
            <a:r>
              <a:rPr lang="en-US" sz="4800" b="1" dirty="0" smtClean="0">
                <a:solidFill>
                  <a:srgbClr val="FF0000"/>
                </a:solidFill>
                <a:latin typeface="+mj-lt"/>
              </a:rPr>
              <a:t>Practices of Resilience</a:t>
            </a:r>
          </a:p>
        </p:txBody>
      </p:sp>
      <p:sp>
        <p:nvSpPr>
          <p:cNvPr id="15" name="Content Placeholder 8"/>
          <p:cNvSpPr txBox="1">
            <a:spLocks/>
          </p:cNvSpPr>
          <p:nvPr/>
        </p:nvSpPr>
        <p:spPr>
          <a:xfrm>
            <a:off x="1830966" y="2604352"/>
            <a:ext cx="6403084" cy="4088548"/>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rgbClr val="202945"/>
                </a:solidFill>
                <a:latin typeface="ITC Franklin Gothic Heavy"/>
                <a:ea typeface="+mn-ea"/>
                <a:cs typeface="ITC Franklin Gothic Heavy"/>
              </a:defRPr>
            </a:lvl1pPr>
            <a:lvl2pPr marL="0" indent="-228600" algn="l" defTabSz="457200" rtl="0" eaLnBrk="1" latinLnBrk="0" hangingPunct="1">
              <a:spcBef>
                <a:spcPct val="20000"/>
              </a:spcBef>
              <a:buClr>
                <a:srgbClr val="202945"/>
              </a:buClr>
              <a:buFont typeface="Arial"/>
              <a:buChar char="◼"/>
              <a:defRPr sz="1400" kern="1200">
                <a:solidFill>
                  <a:schemeClr val="tx1"/>
                </a:solidFill>
                <a:latin typeface="ITC Franklin Gothic BT Book"/>
                <a:ea typeface="+mn-ea"/>
                <a:cs typeface="ITC Franklin Gothic BT Book"/>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0">
              <a:buNone/>
            </a:pPr>
            <a:endParaRPr lang="en-US" sz="1800" dirty="0">
              <a:solidFill>
                <a:srgbClr val="202945"/>
              </a:solidFill>
              <a:latin typeface="+mn-lt"/>
            </a:endParaRPr>
          </a:p>
        </p:txBody>
      </p:sp>
      <p:graphicFrame>
        <p:nvGraphicFramePr>
          <p:cNvPr id="6" name="Chart 5"/>
          <p:cNvGraphicFramePr/>
          <p:nvPr>
            <p:extLst>
              <p:ext uri="{D42A27DB-BD31-4B8C-83A1-F6EECF244321}">
                <p14:modId xmlns:p14="http://schemas.microsoft.com/office/powerpoint/2010/main" val="1926471535"/>
              </p:ext>
            </p:extLst>
          </p:nvPr>
        </p:nvGraphicFramePr>
        <p:xfrm>
          <a:off x="474545" y="1499616"/>
          <a:ext cx="9115926" cy="60899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7813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1"/>
          </p:nvPr>
        </p:nvSpPr>
        <p:spPr>
          <a:xfrm>
            <a:off x="268367" y="1235035"/>
            <a:ext cx="9515713" cy="5379720"/>
          </a:xfrm>
        </p:spPr>
        <p:txBody>
          <a:bodyPr/>
          <a:lstStyle/>
          <a:p>
            <a:pPr marL="284163" indent="-284163">
              <a:buFont typeface="Arial" panose="020B0604020202020204" pitchFamily="34" charset="0"/>
              <a:buChar char="•"/>
            </a:pPr>
            <a:r>
              <a:rPr lang="en-US" sz="2800" dirty="0" smtClean="0">
                <a:latin typeface="+mn-lt"/>
              </a:rPr>
              <a:t>Confirms findings from previous studies</a:t>
            </a:r>
          </a:p>
          <a:p>
            <a:pPr marL="284163" indent="-284163">
              <a:buFont typeface="Arial" panose="020B0604020202020204" pitchFamily="34" charset="0"/>
              <a:buChar char="•"/>
            </a:pPr>
            <a:endParaRPr lang="en-US" sz="2800" dirty="0" smtClean="0">
              <a:latin typeface="+mn-lt"/>
            </a:endParaRPr>
          </a:p>
          <a:p>
            <a:pPr marL="284163" indent="-284163">
              <a:buFont typeface="Arial" panose="020B0604020202020204" pitchFamily="34" charset="0"/>
              <a:buChar char="•"/>
            </a:pPr>
            <a:endParaRPr lang="en-US" sz="2800" dirty="0" smtClean="0">
              <a:latin typeface="+mn-lt"/>
            </a:endParaRPr>
          </a:p>
          <a:p>
            <a:pPr marL="284163" indent="-284163">
              <a:buFont typeface="Arial" panose="020B0604020202020204" pitchFamily="34" charset="0"/>
              <a:buChar char="•"/>
            </a:pPr>
            <a:r>
              <a:rPr lang="en-US" sz="2800" dirty="0" smtClean="0">
                <a:latin typeface="+mn-lt"/>
              </a:rPr>
              <a:t>Language/terminology</a:t>
            </a:r>
          </a:p>
          <a:p>
            <a:pPr marL="284163" indent="-284163">
              <a:buFont typeface="Arial" panose="020B0604020202020204" pitchFamily="34" charset="0"/>
              <a:buChar char="•"/>
            </a:pPr>
            <a:endParaRPr lang="en-US" sz="2800" dirty="0" smtClean="0">
              <a:latin typeface="+mn-lt"/>
            </a:endParaRPr>
          </a:p>
          <a:p>
            <a:pPr marL="284163" indent="-284163">
              <a:buFont typeface="Arial" panose="020B0604020202020204" pitchFamily="34" charset="0"/>
              <a:buChar char="•"/>
            </a:pPr>
            <a:endParaRPr lang="en-US" sz="2800" dirty="0" smtClean="0">
              <a:latin typeface="+mn-lt"/>
            </a:endParaRPr>
          </a:p>
          <a:p>
            <a:pPr marL="284163" indent="-284163">
              <a:buFont typeface="Arial" panose="020B0604020202020204" pitchFamily="34" charset="0"/>
              <a:buChar char="•"/>
            </a:pPr>
            <a:r>
              <a:rPr lang="en-US" sz="2800" dirty="0" smtClean="0">
                <a:solidFill>
                  <a:srgbClr val="001E45"/>
                </a:solidFill>
                <a:latin typeface="+mn-lt"/>
              </a:rPr>
              <a:t>Implications for practice</a:t>
            </a:r>
            <a:endParaRPr lang="en-US" sz="2800" dirty="0" smtClean="0">
              <a:solidFill>
                <a:srgbClr val="001E45"/>
              </a:solidFill>
            </a:endParaRPr>
          </a:p>
          <a:p>
            <a:pPr lvl="1">
              <a:buClrTx/>
            </a:pPr>
            <a:endParaRPr lang="en-US" sz="2000" dirty="0" smtClean="0">
              <a:solidFill>
                <a:srgbClr val="001E45"/>
              </a:solidFill>
            </a:endParaRPr>
          </a:p>
          <a:p>
            <a:pPr lvl="1">
              <a:buClrTx/>
            </a:pPr>
            <a:endParaRPr lang="en-US" sz="2000" dirty="0">
              <a:solidFill>
                <a:srgbClr val="001E45"/>
              </a:solidFill>
            </a:endParaRPr>
          </a:p>
          <a:p>
            <a:pPr marL="285750" lvl="2" indent="-285750"/>
            <a:r>
              <a:rPr lang="en-US" sz="2800" dirty="0" smtClean="0">
                <a:solidFill>
                  <a:srgbClr val="001E45"/>
                </a:solidFill>
              </a:rPr>
              <a:t>Directions </a:t>
            </a:r>
            <a:r>
              <a:rPr lang="en-US" sz="2800" dirty="0">
                <a:solidFill>
                  <a:srgbClr val="001E45"/>
                </a:solidFill>
              </a:rPr>
              <a:t>for future </a:t>
            </a:r>
            <a:r>
              <a:rPr lang="en-US" sz="2800" dirty="0" smtClean="0">
                <a:solidFill>
                  <a:srgbClr val="001E45"/>
                </a:solidFill>
              </a:rPr>
              <a:t>research  </a:t>
            </a:r>
            <a:endParaRPr lang="en-US" sz="2800" dirty="0">
              <a:solidFill>
                <a:srgbClr val="001E45"/>
              </a:solidFill>
            </a:endParaRPr>
          </a:p>
        </p:txBody>
      </p:sp>
      <p:sp>
        <p:nvSpPr>
          <p:cNvPr id="12" name="Content Placeholder 11"/>
          <p:cNvSpPr>
            <a:spLocks noGrp="1"/>
          </p:cNvSpPr>
          <p:nvPr>
            <p:ph idx="12"/>
          </p:nvPr>
        </p:nvSpPr>
        <p:spPr>
          <a:xfrm>
            <a:off x="452093" y="289018"/>
            <a:ext cx="9148260" cy="455401"/>
          </a:xfrm>
        </p:spPr>
        <p:txBody>
          <a:bodyPr/>
          <a:lstStyle/>
          <a:p>
            <a:pPr lvl="0" algn="ctr"/>
            <a:r>
              <a:rPr lang="en-US" sz="4800" b="1" i="0" dirty="0" smtClean="0">
                <a:solidFill>
                  <a:srgbClr val="E74C39"/>
                </a:solidFill>
                <a:latin typeface="+mj-lt"/>
                <a:cs typeface="ChunkFive-Roman"/>
              </a:rPr>
              <a:t>Conclusion &amp; Implications</a:t>
            </a:r>
            <a:endParaRPr lang="en-US" sz="4800" b="1" dirty="0" smtClean="0">
              <a:latin typeface="+mj-lt"/>
            </a:endParaRPr>
          </a:p>
        </p:txBody>
      </p:sp>
    </p:spTree>
    <p:extLst>
      <p:ext uri="{BB962C8B-B14F-4D97-AF65-F5344CB8AC3E}">
        <p14:creationId xmlns:p14="http://schemas.microsoft.com/office/powerpoint/2010/main" val="993778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2"/>
          </p:nvPr>
        </p:nvSpPr>
        <p:spPr>
          <a:xfrm>
            <a:off x="480115" y="70658"/>
            <a:ext cx="9104152" cy="455401"/>
          </a:xfrm>
        </p:spPr>
        <p:txBody>
          <a:bodyPr/>
          <a:lstStyle/>
          <a:p>
            <a:pPr lvl="0" algn="ctr"/>
            <a:r>
              <a:rPr lang="en-US" sz="7200" b="1" i="0" dirty="0" smtClean="0">
                <a:solidFill>
                  <a:srgbClr val="E74C39"/>
                </a:solidFill>
                <a:latin typeface="+mj-lt"/>
                <a:cs typeface="ChunkFive-Roman"/>
              </a:rPr>
              <a:t>Contact Us</a:t>
            </a:r>
            <a:endParaRPr lang="en-US" sz="7200" b="1" dirty="0" smtClean="0">
              <a:latin typeface="+mj-lt"/>
            </a:endParaRPr>
          </a:p>
        </p:txBody>
      </p:sp>
      <p:sp>
        <p:nvSpPr>
          <p:cNvPr id="16" name="Shape 259"/>
          <p:cNvSpPr/>
          <p:nvPr/>
        </p:nvSpPr>
        <p:spPr>
          <a:xfrm>
            <a:off x="440267" y="1628874"/>
            <a:ext cx="9144000" cy="1133474"/>
          </a:xfrm>
          <a:prstGeom prst="rect">
            <a:avLst/>
          </a:prstGeom>
          <a:noFill/>
          <a:ln>
            <a:noFill/>
          </a:ln>
        </p:spPr>
        <p:txBody>
          <a:bodyPr lIns="91425" tIns="45700" rIns="91425" bIns="45700" anchor="t" anchorCtr="0">
            <a:noAutofit/>
          </a:bodyPr>
          <a:lstStyle/>
          <a:p>
            <a:pPr marL="342900" marR="0" lvl="0" indent="-342900" algn="ctr" rtl="0">
              <a:spcBef>
                <a:spcPts val="0"/>
              </a:spcBef>
              <a:buClr>
                <a:schemeClr val="dk2"/>
              </a:buClr>
              <a:buSzPct val="25000"/>
              <a:buFont typeface="Noto Symbol"/>
              <a:buNone/>
            </a:pPr>
            <a:r>
              <a:rPr lang="en-US" sz="2800" b="0" i="0" u="none" strike="noStrike" cap="none" baseline="0" dirty="0" smtClean="0">
                <a:solidFill>
                  <a:schemeClr val="dk1"/>
                </a:solidFill>
                <a:latin typeface="+mj-lt"/>
                <a:ea typeface="Merriweather"/>
                <a:cs typeface="Merriweather"/>
                <a:sym typeface="Merriweather"/>
              </a:rPr>
              <a:t>Papers, survey instruments, </a:t>
            </a:r>
            <a:r>
              <a:rPr lang="en-US" sz="2800" b="0" i="0" u="none" strike="noStrike" cap="none" baseline="0" dirty="0">
                <a:solidFill>
                  <a:schemeClr val="dk1"/>
                </a:solidFill>
                <a:latin typeface="+mj-lt"/>
                <a:ea typeface="Merriweather"/>
                <a:cs typeface="Merriweather"/>
                <a:sym typeface="Merriweather"/>
              </a:rPr>
              <a:t>and reports are available for download from </a:t>
            </a:r>
            <a:r>
              <a:rPr lang="en-US" sz="2800" b="0" i="0" u="none" strike="noStrike" cap="none" baseline="0" dirty="0" smtClean="0">
                <a:solidFill>
                  <a:schemeClr val="dk1"/>
                </a:solidFill>
                <a:latin typeface="+mj-lt"/>
                <a:ea typeface="Merriweather"/>
                <a:cs typeface="Merriweather"/>
                <a:sym typeface="Merriweather"/>
              </a:rPr>
              <a:t>HERI </a:t>
            </a:r>
            <a:r>
              <a:rPr lang="en-US" sz="2800" b="0" i="0" u="none" strike="noStrike" cap="none" baseline="0" dirty="0">
                <a:solidFill>
                  <a:schemeClr val="dk1"/>
                </a:solidFill>
                <a:latin typeface="+mj-lt"/>
                <a:ea typeface="Merriweather"/>
                <a:cs typeface="Merriweather"/>
                <a:sym typeface="Merriweather"/>
              </a:rPr>
              <a:t>website: </a:t>
            </a:r>
          </a:p>
          <a:p>
            <a:pPr marL="342900" marR="0" lvl="0" indent="-342900" algn="ctr" rtl="0">
              <a:spcBef>
                <a:spcPts val="400"/>
              </a:spcBef>
              <a:buClr>
                <a:schemeClr val="dk2"/>
              </a:buClr>
              <a:buSzPct val="25000"/>
              <a:buFont typeface="Noto Symbol"/>
              <a:buNone/>
            </a:pPr>
            <a:r>
              <a:rPr lang="en-US" sz="2800" b="0" i="0" u="none" strike="noStrike" cap="none" baseline="0" dirty="0" smtClean="0">
                <a:solidFill>
                  <a:schemeClr val="dk1"/>
                </a:solidFill>
                <a:latin typeface="+mj-lt"/>
                <a:ea typeface="Merriweather"/>
                <a:cs typeface="Merriweather"/>
                <a:sym typeface="Merriweather"/>
                <a:hlinkClick r:id="rId3"/>
              </a:rPr>
              <a:t>https://heri.ucla.edu</a:t>
            </a:r>
            <a:endParaRPr lang="en-US" sz="2800" b="0" i="0" u="none" strike="noStrike" cap="none" baseline="0" dirty="0" smtClean="0">
              <a:solidFill>
                <a:schemeClr val="dk1"/>
              </a:solidFill>
              <a:latin typeface="+mj-lt"/>
              <a:ea typeface="Merriweather"/>
              <a:cs typeface="Merriweather"/>
              <a:sym typeface="Merriweather"/>
            </a:endParaRPr>
          </a:p>
          <a:p>
            <a:pPr marL="342900" marR="0" lvl="0" indent="-342900" algn="ctr" rtl="0">
              <a:spcBef>
                <a:spcPts val="400"/>
              </a:spcBef>
              <a:buClr>
                <a:schemeClr val="dk2"/>
              </a:buClr>
              <a:buSzPct val="25000"/>
              <a:buFont typeface="Noto Symbol"/>
              <a:buNone/>
            </a:pPr>
            <a:endParaRPr lang="en-US" sz="2800" dirty="0" smtClean="0">
              <a:solidFill>
                <a:schemeClr val="dk1"/>
              </a:solidFill>
              <a:latin typeface="+mj-lt"/>
              <a:ea typeface="Merriweather"/>
              <a:cs typeface="Merriweather"/>
              <a:sym typeface="Merriweather"/>
            </a:endParaRPr>
          </a:p>
          <a:p>
            <a:pPr marL="342900" marR="0" lvl="0" indent="-342900" algn="ctr" rtl="0">
              <a:spcBef>
                <a:spcPts val="400"/>
              </a:spcBef>
              <a:buClr>
                <a:schemeClr val="dk2"/>
              </a:buClr>
              <a:buSzPct val="25000"/>
              <a:buFont typeface="Noto Symbol"/>
              <a:buNone/>
            </a:pPr>
            <a:r>
              <a:rPr lang="en-US" sz="2800" dirty="0" smtClean="0">
                <a:solidFill>
                  <a:schemeClr val="dk1"/>
                </a:solidFill>
                <a:latin typeface="+mj-lt"/>
                <a:ea typeface="Merriweather"/>
                <a:cs typeface="Merriweather"/>
                <a:sym typeface="Merriweather"/>
              </a:rPr>
              <a:t>Questions about this study or accessing HERI data:</a:t>
            </a:r>
            <a:endParaRPr lang="en-US" sz="2800" dirty="0">
              <a:solidFill>
                <a:schemeClr val="dk1"/>
              </a:solidFill>
              <a:latin typeface="+mj-lt"/>
              <a:ea typeface="Merriweather"/>
              <a:cs typeface="Merriweather"/>
              <a:sym typeface="Merriweather"/>
            </a:endParaRPr>
          </a:p>
          <a:p>
            <a:pPr marL="342900" marR="0" lvl="0" indent="-342900" algn="ctr" rtl="0">
              <a:spcBef>
                <a:spcPts val="400"/>
              </a:spcBef>
              <a:buClr>
                <a:schemeClr val="dk2"/>
              </a:buClr>
              <a:buSzPct val="25000"/>
              <a:buFont typeface="Noto Symbol"/>
              <a:buNone/>
            </a:pPr>
            <a:r>
              <a:rPr lang="en-US" sz="2800" dirty="0" smtClean="0">
                <a:solidFill>
                  <a:schemeClr val="dk1"/>
                </a:solidFill>
                <a:latin typeface="+mj-lt"/>
                <a:ea typeface="Merriweather"/>
                <a:cs typeface="Merriweather"/>
                <a:sym typeface="Merriweather"/>
              </a:rPr>
              <a:t>Ellen Bara Stolzenberg, PhD</a:t>
            </a:r>
          </a:p>
          <a:p>
            <a:pPr marL="342900" marR="0" lvl="0" indent="-342900" algn="ctr" rtl="0">
              <a:spcBef>
                <a:spcPts val="400"/>
              </a:spcBef>
              <a:buClr>
                <a:schemeClr val="dk2"/>
              </a:buClr>
              <a:buSzPct val="25000"/>
              <a:buFont typeface="Noto Symbol"/>
              <a:buNone/>
            </a:pPr>
            <a:r>
              <a:rPr lang="en-US" sz="2800" b="0" i="0" u="none" strike="noStrike" cap="none" baseline="0" dirty="0" smtClean="0">
                <a:solidFill>
                  <a:schemeClr val="dk1"/>
                </a:solidFill>
                <a:latin typeface="+mj-lt"/>
                <a:ea typeface="Merriweather"/>
                <a:cs typeface="Merriweather"/>
                <a:sym typeface="Merriweather"/>
              </a:rPr>
              <a:t>Assistant</a:t>
            </a:r>
            <a:r>
              <a:rPr lang="en-US" sz="2800" b="0" i="0" u="none" strike="noStrike" cap="none" dirty="0" smtClean="0">
                <a:solidFill>
                  <a:schemeClr val="dk1"/>
                </a:solidFill>
                <a:latin typeface="+mj-lt"/>
                <a:ea typeface="Merriweather"/>
                <a:cs typeface="Merriweather"/>
                <a:sym typeface="Merriweather"/>
              </a:rPr>
              <a:t> Director for Research</a:t>
            </a:r>
          </a:p>
          <a:p>
            <a:pPr marL="342900" marR="0" lvl="0" indent="-342900" algn="ctr" rtl="0">
              <a:spcBef>
                <a:spcPts val="400"/>
              </a:spcBef>
              <a:buClr>
                <a:schemeClr val="dk2"/>
              </a:buClr>
              <a:buSzPct val="25000"/>
              <a:buFont typeface="Noto Symbol"/>
              <a:buNone/>
            </a:pPr>
            <a:r>
              <a:rPr lang="en-US" sz="2800" baseline="0" dirty="0" smtClean="0">
                <a:solidFill>
                  <a:schemeClr val="dk1"/>
                </a:solidFill>
                <a:latin typeface="+mj-lt"/>
                <a:ea typeface="Merriweather"/>
                <a:cs typeface="Merriweather"/>
                <a:sym typeface="Merriweather"/>
                <a:hlinkClick r:id="rId4"/>
              </a:rPr>
              <a:t>stolzenberg@gseis.ucla.edu</a:t>
            </a:r>
            <a:endParaRPr lang="en-US" sz="2800" baseline="0" dirty="0" smtClean="0">
              <a:solidFill>
                <a:schemeClr val="dk1"/>
              </a:solidFill>
              <a:latin typeface="+mj-lt"/>
              <a:ea typeface="Merriweather"/>
              <a:cs typeface="Merriweather"/>
              <a:sym typeface="Merriweather"/>
            </a:endParaRPr>
          </a:p>
          <a:p>
            <a:pPr marL="342900" marR="0" lvl="0" indent="-342900" algn="ctr" rtl="0">
              <a:spcBef>
                <a:spcPts val="400"/>
              </a:spcBef>
              <a:buClr>
                <a:schemeClr val="dk2"/>
              </a:buClr>
              <a:buSzPct val="25000"/>
              <a:buFont typeface="Noto Symbol"/>
              <a:buNone/>
            </a:pPr>
            <a:endParaRPr lang="en-US" sz="2800" b="0" i="0" u="none" strike="noStrike" cap="none" baseline="0" dirty="0">
              <a:solidFill>
                <a:schemeClr val="dk1"/>
              </a:solidFill>
              <a:latin typeface="+mj-lt"/>
              <a:ea typeface="Merriweather"/>
              <a:cs typeface="Merriweather"/>
              <a:sym typeface="Merriweather"/>
            </a:endParaRPr>
          </a:p>
        </p:txBody>
      </p:sp>
    </p:spTree>
    <p:extLst>
      <p:ext uri="{BB962C8B-B14F-4D97-AF65-F5344CB8AC3E}">
        <p14:creationId xmlns:p14="http://schemas.microsoft.com/office/powerpoint/2010/main" val="12935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375447" y="304325"/>
            <a:ext cx="9314120" cy="528652"/>
          </a:xfrm>
        </p:spPr>
        <p:txBody>
          <a:bodyPr/>
          <a:lstStyle/>
          <a:p>
            <a:pPr lvl="0" algn="ctr"/>
            <a:r>
              <a:rPr lang="en-US" sz="4800" b="1" i="0" dirty="0" smtClean="0">
                <a:solidFill>
                  <a:srgbClr val="E74C39"/>
                </a:solidFill>
                <a:latin typeface="Franklin Gothic Demi" charset="0"/>
                <a:ea typeface="Franklin Gothic Demi" charset="0"/>
                <a:cs typeface="Franklin Gothic Demi" charset="0"/>
              </a:rPr>
              <a:t>Background</a:t>
            </a:r>
            <a:r>
              <a:rPr lang="en-US" sz="4400" b="1" i="0" dirty="0" smtClean="0">
                <a:solidFill>
                  <a:srgbClr val="E74C39"/>
                </a:solidFill>
                <a:latin typeface="Franklin Gothic Demi" charset="0"/>
                <a:ea typeface="Franklin Gothic Demi" charset="0"/>
                <a:cs typeface="Franklin Gothic Demi" charset="0"/>
              </a:rPr>
              <a:t> </a:t>
            </a:r>
            <a:endParaRPr lang="en-US" sz="4400" b="1" dirty="0" smtClean="0">
              <a:latin typeface="Franklin Gothic Demi" charset="0"/>
              <a:ea typeface="Franklin Gothic Demi" charset="0"/>
              <a:cs typeface="Franklin Gothic Demi" charset="0"/>
            </a:endParaRPr>
          </a:p>
        </p:txBody>
      </p:sp>
      <p:sp>
        <p:nvSpPr>
          <p:cNvPr id="13" name="Content Placeholder 10"/>
          <p:cNvSpPr>
            <a:spLocks noGrp="1"/>
          </p:cNvSpPr>
          <p:nvPr>
            <p:ph idx="13"/>
          </p:nvPr>
        </p:nvSpPr>
        <p:spPr>
          <a:xfrm>
            <a:off x="543778" y="1228252"/>
            <a:ext cx="8503969" cy="4038692"/>
          </a:xfrm>
        </p:spPr>
        <p:txBody>
          <a:bodyPr>
            <a:normAutofit fontScale="92500" lnSpcReduction="20000"/>
          </a:bodyPr>
          <a:lstStyle/>
          <a:p>
            <a:pPr lvl="1" indent="0" algn="ctr">
              <a:buNone/>
            </a:pPr>
            <a:r>
              <a:rPr lang="en-US" sz="2000" u="sng" dirty="0" smtClean="0">
                <a:solidFill>
                  <a:schemeClr val="accent4"/>
                </a:solidFill>
                <a:latin typeface="+mj-lt"/>
              </a:rPr>
              <a:t>College Sexual Violence</a:t>
            </a:r>
          </a:p>
          <a:p>
            <a:pPr lvl="1" indent="0" algn="ctr">
              <a:buNone/>
            </a:pPr>
            <a:endParaRPr lang="en-US" sz="1500" dirty="0" smtClean="0">
              <a:solidFill>
                <a:schemeClr val="accent4"/>
              </a:solidFill>
              <a:latin typeface="+mj-lt"/>
            </a:endParaRPr>
          </a:p>
          <a:p>
            <a:pPr lvl="1" indent="0" algn="ctr">
              <a:buNone/>
            </a:pPr>
            <a:r>
              <a:rPr lang="en-US" sz="2000" u="sng" dirty="0" smtClean="0">
                <a:solidFill>
                  <a:schemeClr val="accent4"/>
                </a:solidFill>
                <a:latin typeface="+mj-lt"/>
              </a:rPr>
              <a:t>Vulnerable Populations</a:t>
            </a:r>
            <a:endParaRPr lang="en-US" sz="2000" u="sng" dirty="0">
              <a:solidFill>
                <a:schemeClr val="accent4"/>
              </a:solidFill>
              <a:latin typeface="+mj-lt"/>
            </a:endParaRPr>
          </a:p>
          <a:p>
            <a:pPr lvl="1" indent="0" algn="ctr">
              <a:buNone/>
            </a:pPr>
            <a:r>
              <a:rPr lang="en-US" sz="2000" dirty="0" smtClean="0">
                <a:solidFill>
                  <a:schemeClr val="accent4"/>
                </a:solidFill>
                <a:latin typeface="+mj-lt"/>
              </a:rPr>
              <a:t>Invisibility of marginalized groups (Harris &amp; Linder, 2017)</a:t>
            </a:r>
          </a:p>
          <a:p>
            <a:pPr lvl="1" indent="0" algn="ctr">
              <a:buNone/>
            </a:pPr>
            <a:r>
              <a:rPr lang="en-US" sz="2000" dirty="0" smtClean="0">
                <a:solidFill>
                  <a:schemeClr val="accent4"/>
                </a:solidFill>
                <a:latin typeface="+mj-lt"/>
              </a:rPr>
              <a:t>Likely </a:t>
            </a:r>
            <a:r>
              <a:rPr lang="en-US" sz="2000" dirty="0">
                <a:solidFill>
                  <a:schemeClr val="accent4"/>
                </a:solidFill>
                <a:latin typeface="+mj-lt"/>
              </a:rPr>
              <a:t>an overrepresentation of lesbian, gay, bisexual, queer, questioning, pansexual, asexual, and transgender individuals (Edwards et al., 2015</a:t>
            </a:r>
            <a:r>
              <a:rPr lang="en-US" sz="2000" dirty="0" smtClean="0">
                <a:solidFill>
                  <a:schemeClr val="accent4"/>
                </a:solidFill>
                <a:latin typeface="+mj-lt"/>
              </a:rPr>
              <a:t>)</a:t>
            </a:r>
          </a:p>
          <a:p>
            <a:pPr algn="ctr"/>
            <a:endParaRPr lang="en-US" sz="1500" u="sng" dirty="0" smtClean="0">
              <a:solidFill>
                <a:schemeClr val="accent4"/>
              </a:solidFill>
              <a:latin typeface="+mj-lt"/>
            </a:endParaRPr>
          </a:p>
          <a:p>
            <a:pPr algn="ctr"/>
            <a:r>
              <a:rPr lang="en-US" sz="2000" u="sng" dirty="0" smtClean="0">
                <a:solidFill>
                  <a:schemeClr val="accent4"/>
                </a:solidFill>
                <a:latin typeface="+mj-lt"/>
              </a:rPr>
              <a:t>Context</a:t>
            </a:r>
            <a:endParaRPr lang="en-US" sz="2000" u="sng" dirty="0">
              <a:solidFill>
                <a:schemeClr val="accent4"/>
              </a:solidFill>
              <a:latin typeface="+mj-lt"/>
            </a:endParaRPr>
          </a:p>
          <a:p>
            <a:pPr algn="ctr"/>
            <a:r>
              <a:rPr lang="en-US" sz="2000" dirty="0" smtClean="0">
                <a:solidFill>
                  <a:schemeClr val="accent4"/>
                </a:solidFill>
                <a:latin typeface="+mj-lt"/>
              </a:rPr>
              <a:t>Campus climate perceptions and rates of sexual assault </a:t>
            </a:r>
          </a:p>
          <a:p>
            <a:pPr algn="ctr"/>
            <a:r>
              <a:rPr lang="en-US" sz="2000" dirty="0" smtClean="0">
                <a:solidFill>
                  <a:schemeClr val="accent4"/>
                </a:solidFill>
                <a:latin typeface="+mj-lt"/>
              </a:rPr>
              <a:t>(Coulter &amp; Rankin, 2017)</a:t>
            </a:r>
          </a:p>
          <a:p>
            <a:pPr algn="ctr"/>
            <a:endParaRPr lang="en-US" sz="1500" dirty="0" smtClean="0">
              <a:solidFill>
                <a:schemeClr val="accent4"/>
              </a:solidFill>
              <a:latin typeface="+mj-lt"/>
            </a:endParaRPr>
          </a:p>
          <a:p>
            <a:pPr lvl="1" indent="0" algn="ctr">
              <a:buNone/>
            </a:pPr>
            <a:r>
              <a:rPr lang="en-US" sz="2000" u="sng" dirty="0" smtClean="0">
                <a:solidFill>
                  <a:schemeClr val="accent4"/>
                </a:solidFill>
                <a:latin typeface="+mj-lt"/>
              </a:rPr>
              <a:t>Challenges to doing this work</a:t>
            </a:r>
            <a:endParaRPr lang="en-US" sz="2000" u="sng" dirty="0">
              <a:solidFill>
                <a:schemeClr val="accent4"/>
              </a:solidFill>
              <a:latin typeface="+mj-lt"/>
            </a:endParaRPr>
          </a:p>
          <a:p>
            <a:pPr lvl="1" indent="0" algn="ctr">
              <a:buNone/>
            </a:pPr>
            <a:r>
              <a:rPr lang="en-US" sz="2000" dirty="0" smtClean="0">
                <a:solidFill>
                  <a:schemeClr val="accent4"/>
                </a:solidFill>
                <a:latin typeface="+mj-lt"/>
              </a:rPr>
              <a:t>Deficit approaches to studying “risk” especially for vulnerable populations</a:t>
            </a:r>
          </a:p>
          <a:p>
            <a:pPr lvl="1" indent="0" algn="ctr">
              <a:buNone/>
            </a:pPr>
            <a:r>
              <a:rPr lang="en-US" sz="2000" dirty="0" smtClean="0">
                <a:solidFill>
                  <a:schemeClr val="accent4"/>
                </a:solidFill>
                <a:latin typeface="+mj-lt"/>
              </a:rPr>
              <a:t>Practicing “resilience” (</a:t>
            </a:r>
            <a:r>
              <a:rPr lang="en-US" sz="2000" dirty="0" err="1" smtClean="0">
                <a:solidFill>
                  <a:schemeClr val="accent4"/>
                </a:solidFill>
                <a:latin typeface="+mj-lt"/>
              </a:rPr>
              <a:t>Nicolazzo</a:t>
            </a:r>
            <a:r>
              <a:rPr lang="en-US" sz="2000" dirty="0" smtClean="0">
                <a:solidFill>
                  <a:schemeClr val="accent4"/>
                </a:solidFill>
                <a:latin typeface="+mj-lt"/>
              </a:rPr>
              <a:t>, 2016; </a:t>
            </a:r>
            <a:r>
              <a:rPr lang="en-US" sz="2000" dirty="0" err="1" smtClean="0">
                <a:solidFill>
                  <a:schemeClr val="accent4"/>
                </a:solidFill>
                <a:latin typeface="+mj-lt"/>
              </a:rPr>
              <a:t>Renn</a:t>
            </a:r>
            <a:r>
              <a:rPr lang="en-US" sz="2000" dirty="0" smtClean="0">
                <a:solidFill>
                  <a:schemeClr val="accent4"/>
                </a:solidFill>
                <a:latin typeface="+mj-lt"/>
              </a:rPr>
              <a:t> 2007)</a:t>
            </a:r>
          </a:p>
          <a:p>
            <a:pPr marL="342900" indent="-342900">
              <a:buFont typeface="Arial" panose="020B0604020202020204" pitchFamily="34" charset="0"/>
              <a:buChar char="•"/>
            </a:pPr>
            <a:endParaRPr lang="en-US" sz="2200" dirty="0">
              <a:latin typeface="+mj-lt"/>
            </a:endParaRPr>
          </a:p>
        </p:txBody>
      </p:sp>
      <p:sp>
        <p:nvSpPr>
          <p:cNvPr id="5" name="Content Placeholder 10"/>
          <p:cNvSpPr>
            <a:spLocks noGrp="1"/>
          </p:cNvSpPr>
          <p:nvPr>
            <p:ph idx="13"/>
          </p:nvPr>
        </p:nvSpPr>
        <p:spPr>
          <a:xfrm>
            <a:off x="211188" y="5266944"/>
            <a:ext cx="9642638" cy="1920239"/>
          </a:xfrm>
          <a:solidFill>
            <a:schemeClr val="accent2">
              <a:lumMod val="25000"/>
              <a:lumOff val="75000"/>
            </a:schemeClr>
          </a:solidFill>
        </p:spPr>
        <p:txBody>
          <a:bodyPr/>
          <a:lstStyle/>
          <a:p>
            <a:pPr algn="ctr"/>
            <a:r>
              <a:rPr lang="en-US" sz="3200" dirty="0" smtClean="0">
                <a:latin typeface="+mj-lt"/>
              </a:rPr>
              <a:t>Purpose</a:t>
            </a:r>
          </a:p>
          <a:p>
            <a:pPr algn="ctr"/>
            <a:r>
              <a:rPr lang="en-US" sz="2200" dirty="0" smtClean="0">
                <a:latin typeface="+mj-lt"/>
              </a:rPr>
              <a:t>For LGBQO and Transgender students (vulnerable populations): examine prevalence of sexual violence from national data and how </a:t>
            </a:r>
            <a:r>
              <a:rPr lang="en-US" sz="2200" dirty="0">
                <a:latin typeface="+mj-lt"/>
              </a:rPr>
              <a:t>college sexual violence is related to campus </a:t>
            </a:r>
            <a:r>
              <a:rPr lang="en-US" sz="2200" dirty="0" smtClean="0">
                <a:latin typeface="+mj-lt"/>
              </a:rPr>
              <a:t>climate indicators</a:t>
            </a:r>
          </a:p>
          <a:p>
            <a:pPr marL="342900" indent="-342900">
              <a:buFont typeface="Arial" panose="020B0604020202020204" pitchFamily="34" charset="0"/>
              <a:buChar char="•"/>
            </a:pPr>
            <a:endParaRPr lang="en-US" sz="2200" dirty="0">
              <a:latin typeface="+mj-lt"/>
            </a:endParaRPr>
          </a:p>
        </p:txBody>
      </p:sp>
    </p:spTree>
    <p:extLst>
      <p:ext uri="{BB962C8B-B14F-4D97-AF65-F5344CB8AC3E}">
        <p14:creationId xmlns:p14="http://schemas.microsoft.com/office/powerpoint/2010/main" val="23380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568" y="274084"/>
            <a:ext cx="9550400" cy="830997"/>
          </a:xfrm>
          <a:prstGeom prst="rect">
            <a:avLst/>
          </a:prstGeom>
        </p:spPr>
        <p:txBody>
          <a:bodyPr wrap="square">
            <a:spAutoFit/>
          </a:bodyPr>
          <a:lstStyle/>
          <a:p>
            <a:pPr lvl="0" algn="ctr"/>
            <a:r>
              <a:rPr lang="en-US" sz="4800" b="1" dirty="0" smtClean="0">
                <a:solidFill>
                  <a:schemeClr val="accent1"/>
                </a:solidFill>
                <a:latin typeface="+mj-lt"/>
              </a:rPr>
              <a:t>Research Questions</a:t>
            </a:r>
            <a:endParaRPr lang="en-US" sz="4800" dirty="0">
              <a:solidFill>
                <a:schemeClr val="accent1"/>
              </a:solidFill>
              <a:latin typeface="+mj-lt"/>
            </a:endParaRPr>
          </a:p>
        </p:txBody>
      </p:sp>
      <p:sp>
        <p:nvSpPr>
          <p:cNvPr id="2" name="TextBox 1"/>
          <p:cNvSpPr txBox="1"/>
          <p:nvPr/>
        </p:nvSpPr>
        <p:spPr>
          <a:xfrm>
            <a:off x="914400" y="2176272"/>
            <a:ext cx="8293768" cy="3584448"/>
          </a:xfrm>
          <a:prstGeom prst="rect">
            <a:avLst/>
          </a:prstGeom>
        </p:spPr>
        <p:txBody>
          <a:bodyPr vert="horz" wrap="square" lIns="0" tIns="0" rIns="0" bIns="0" rtlCol="0" anchor="t" anchorCtr="0">
            <a:normAutofit fontScale="77500" lnSpcReduction="20000"/>
          </a:bodyPr>
          <a:lstStyle/>
          <a:p>
            <a:pPr marL="514350" lvl="0" indent="-514350" fontAlgn="base">
              <a:lnSpc>
                <a:spcPct val="120000"/>
              </a:lnSpc>
              <a:buFont typeface="+mj-lt"/>
              <a:buAutoNum type="arabicPeriod"/>
            </a:pPr>
            <a:r>
              <a:rPr lang="en-US" sz="2800" dirty="0">
                <a:solidFill>
                  <a:schemeClr val="tx2"/>
                </a:solidFill>
                <a:latin typeface="+mj-lt"/>
              </a:rPr>
              <a:t>How prevalent is college sexual violence for LGBQO and transgender students</a:t>
            </a:r>
            <a:r>
              <a:rPr lang="en-US" sz="2800" dirty="0" smtClean="0">
                <a:solidFill>
                  <a:schemeClr val="tx2"/>
                </a:solidFill>
                <a:latin typeface="+mj-lt"/>
              </a:rPr>
              <a:t>?</a:t>
            </a:r>
          </a:p>
          <a:p>
            <a:pPr marL="514350" lvl="0" indent="-514350" fontAlgn="base">
              <a:lnSpc>
                <a:spcPct val="120000"/>
              </a:lnSpc>
              <a:buFont typeface="+mj-lt"/>
              <a:buAutoNum type="arabicPeriod"/>
            </a:pPr>
            <a:endParaRPr lang="en-US" sz="2800" dirty="0">
              <a:solidFill>
                <a:schemeClr val="tx2"/>
              </a:solidFill>
              <a:latin typeface="+mj-lt"/>
            </a:endParaRPr>
          </a:p>
          <a:p>
            <a:pPr marL="514350" lvl="0" indent="-514350" fontAlgn="base">
              <a:lnSpc>
                <a:spcPct val="120000"/>
              </a:lnSpc>
              <a:buFont typeface="+mj-lt"/>
              <a:buAutoNum type="arabicPeriod"/>
            </a:pPr>
            <a:r>
              <a:rPr lang="en-US" sz="2800" dirty="0">
                <a:solidFill>
                  <a:schemeClr val="tx2"/>
                </a:solidFill>
                <a:latin typeface="+mj-lt"/>
              </a:rPr>
              <a:t>What are LGBQO and transgender students' experiences with discrimination and bias</a:t>
            </a:r>
            <a:r>
              <a:rPr lang="en-US" sz="2800" dirty="0" smtClean="0">
                <a:solidFill>
                  <a:schemeClr val="tx2"/>
                </a:solidFill>
                <a:latin typeface="+mj-lt"/>
              </a:rPr>
              <a:t>?</a:t>
            </a:r>
          </a:p>
          <a:p>
            <a:pPr marL="514350" lvl="0" indent="-514350" fontAlgn="base">
              <a:lnSpc>
                <a:spcPct val="120000"/>
              </a:lnSpc>
              <a:buFont typeface="+mj-lt"/>
              <a:buAutoNum type="arabicPeriod"/>
            </a:pPr>
            <a:endParaRPr lang="en-US" sz="2800" dirty="0">
              <a:solidFill>
                <a:schemeClr val="tx2"/>
              </a:solidFill>
              <a:latin typeface="+mj-lt"/>
            </a:endParaRPr>
          </a:p>
          <a:p>
            <a:pPr marL="514350" lvl="0" indent="-514350" fontAlgn="base">
              <a:lnSpc>
                <a:spcPct val="120000"/>
              </a:lnSpc>
              <a:buFont typeface="+mj-lt"/>
              <a:buAutoNum type="arabicPeriod"/>
            </a:pPr>
            <a:r>
              <a:rPr lang="en-US" sz="2800" dirty="0">
                <a:solidFill>
                  <a:schemeClr val="tx2"/>
                </a:solidFill>
                <a:latin typeface="+mj-lt"/>
              </a:rPr>
              <a:t>How do goals, behaviors, and self-reflection with respect to “practices of resilience” compare for LGBQO and transgender students who reported experiencing campus sexual violence?</a:t>
            </a:r>
          </a:p>
          <a:p>
            <a:pPr algn="l"/>
            <a:endParaRPr lang="en-US" sz="3000" b="0" i="0" dirty="0" smtClean="0">
              <a:solidFill>
                <a:srgbClr val="E74C39"/>
              </a:solidFill>
              <a:latin typeface="ChunkFive-Roman"/>
              <a:cs typeface="ChunkFive-Roman"/>
            </a:endParaRPr>
          </a:p>
        </p:txBody>
      </p:sp>
    </p:spTree>
    <p:extLst>
      <p:ext uri="{BB962C8B-B14F-4D97-AF65-F5344CB8AC3E}">
        <p14:creationId xmlns:p14="http://schemas.microsoft.com/office/powerpoint/2010/main" val="205146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4309" y="1905065"/>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
        <p:nvSpPr>
          <p:cNvPr id="10" name="Content Placeholder 9"/>
          <p:cNvSpPr>
            <a:spLocks noGrp="1"/>
          </p:cNvSpPr>
          <p:nvPr>
            <p:ph idx="12"/>
          </p:nvPr>
        </p:nvSpPr>
        <p:spPr>
          <a:xfrm>
            <a:off x="375447" y="304325"/>
            <a:ext cx="9314120" cy="528652"/>
          </a:xfrm>
        </p:spPr>
        <p:txBody>
          <a:bodyPr/>
          <a:lstStyle/>
          <a:p>
            <a:pPr lvl="0" algn="ctr"/>
            <a:r>
              <a:rPr lang="en-US" sz="4800" b="1" i="0" dirty="0" smtClean="0">
                <a:solidFill>
                  <a:srgbClr val="E74C39"/>
                </a:solidFill>
                <a:latin typeface="Franklin Gothic Demi" charset="0"/>
                <a:ea typeface="Franklin Gothic Demi" charset="0"/>
                <a:cs typeface="Franklin Gothic Demi" charset="0"/>
              </a:rPr>
              <a:t>Framework &amp; Methods</a:t>
            </a:r>
            <a:r>
              <a:rPr lang="en-US" sz="4400" b="1" i="0" dirty="0" smtClean="0">
                <a:solidFill>
                  <a:srgbClr val="E74C39"/>
                </a:solidFill>
                <a:latin typeface="Franklin Gothic Demi" charset="0"/>
                <a:ea typeface="Franklin Gothic Demi" charset="0"/>
                <a:cs typeface="Franklin Gothic Demi" charset="0"/>
              </a:rPr>
              <a:t> </a:t>
            </a:r>
            <a:endParaRPr lang="en-US" sz="4400" b="1" dirty="0" smtClean="0">
              <a:latin typeface="Franklin Gothic Demi" charset="0"/>
              <a:ea typeface="Franklin Gothic Demi" charset="0"/>
              <a:cs typeface="Franklin Gothic Demi" charset="0"/>
            </a:endParaRPr>
          </a:p>
        </p:txBody>
      </p:sp>
      <p:sp>
        <p:nvSpPr>
          <p:cNvPr id="7" name="Content Placeholder 10"/>
          <p:cNvSpPr>
            <a:spLocks noGrp="1"/>
          </p:cNvSpPr>
          <p:nvPr>
            <p:ph idx="13"/>
          </p:nvPr>
        </p:nvSpPr>
        <p:spPr>
          <a:xfrm>
            <a:off x="4307666" y="1269711"/>
            <a:ext cx="5183805" cy="470544"/>
          </a:xfrm>
        </p:spPr>
        <p:txBody>
          <a:bodyPr/>
          <a:lstStyle/>
          <a:p>
            <a:pPr algn="ctr"/>
            <a:r>
              <a:rPr lang="en-US" sz="2000" b="1" dirty="0" smtClean="0">
                <a:latin typeface="+mj-lt"/>
              </a:rPr>
              <a:t>2016 Diverse Learning Environments Survey (DLE)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72" b="2372"/>
          <a:stretch/>
        </p:blipFill>
        <p:spPr bwMode="auto">
          <a:xfrm>
            <a:off x="647201" y="4466144"/>
            <a:ext cx="3435919" cy="1517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10"/>
          <p:cNvSpPr>
            <a:spLocks noGrp="1"/>
          </p:cNvSpPr>
          <p:nvPr>
            <p:ph idx="13"/>
          </p:nvPr>
        </p:nvSpPr>
        <p:spPr>
          <a:xfrm>
            <a:off x="4479436" y="1816738"/>
            <a:ext cx="5210131" cy="4657214"/>
          </a:xfrm>
        </p:spPr>
        <p:txBody>
          <a:bodyPr/>
          <a:lstStyle/>
          <a:p>
            <a:pPr marL="342900" indent="-342900">
              <a:buFont typeface="Arial" panose="020B0604020202020204" pitchFamily="34" charset="0"/>
              <a:buChar char="•"/>
            </a:pPr>
            <a:r>
              <a:rPr lang="en-US" sz="1800" dirty="0" smtClean="0">
                <a:solidFill>
                  <a:schemeClr val="accent4"/>
                </a:solidFill>
                <a:latin typeface="+mj-lt"/>
              </a:rPr>
              <a:t>Sample:</a:t>
            </a:r>
          </a:p>
          <a:p>
            <a:pPr marL="920750" lvl="2" indent="-222250">
              <a:buFont typeface="Arial" panose="020B0604020202020204" pitchFamily="34" charset="0"/>
              <a:buChar char="•"/>
            </a:pPr>
            <a:r>
              <a:rPr lang="en-US" sz="1800" dirty="0" smtClean="0">
                <a:solidFill>
                  <a:schemeClr val="accent4"/>
                </a:solidFill>
                <a:latin typeface="+mj-lt"/>
              </a:rPr>
              <a:t>n= 35,115 from 5 CCs and 25 four-year colleges</a:t>
            </a:r>
          </a:p>
          <a:p>
            <a:pPr marL="920750" lvl="2" indent="-222250">
              <a:buFont typeface="Arial" panose="020B0604020202020204" pitchFamily="34" charset="0"/>
              <a:buChar char="•"/>
            </a:pPr>
            <a:r>
              <a:rPr lang="en-US" sz="1800" dirty="0" smtClean="0">
                <a:solidFill>
                  <a:schemeClr val="accent4"/>
                </a:solidFill>
                <a:latin typeface="+mj-lt"/>
              </a:rPr>
              <a:t>272 transgender students, &lt; 1%</a:t>
            </a:r>
          </a:p>
          <a:p>
            <a:pPr marL="920750" lvl="2" indent="-222250">
              <a:buFont typeface="Arial" panose="020B0604020202020204" pitchFamily="34" charset="0"/>
              <a:buChar char="•"/>
            </a:pPr>
            <a:r>
              <a:rPr lang="en-US" sz="1800" dirty="0" smtClean="0">
                <a:solidFill>
                  <a:schemeClr val="accent4"/>
                </a:solidFill>
                <a:latin typeface="+mj-lt"/>
              </a:rPr>
              <a:t>3,184 LGBQO students, 9%</a:t>
            </a:r>
          </a:p>
          <a:p>
            <a:pPr marL="342900" indent="-342900">
              <a:buFont typeface="Arial" panose="020B0604020202020204" pitchFamily="34" charset="0"/>
              <a:buChar char="•"/>
            </a:pPr>
            <a:r>
              <a:rPr lang="en-US" sz="1800" dirty="0" smtClean="0">
                <a:solidFill>
                  <a:schemeClr val="accent4"/>
                </a:solidFill>
                <a:latin typeface="+mj-lt"/>
              </a:rPr>
              <a:t>Methods</a:t>
            </a:r>
          </a:p>
          <a:p>
            <a:pPr marL="920750" lvl="2" indent="-222250">
              <a:buFont typeface="Arial" panose="020B0604020202020204" pitchFamily="34" charset="0"/>
              <a:buChar char="•"/>
            </a:pPr>
            <a:r>
              <a:rPr lang="en-US" sz="1800" dirty="0" smtClean="0">
                <a:solidFill>
                  <a:schemeClr val="accent4"/>
                </a:solidFill>
                <a:latin typeface="+mj-lt"/>
              </a:rPr>
              <a:t>crosstabs, t-tests, ANOVAs</a:t>
            </a:r>
          </a:p>
          <a:p>
            <a:pPr marL="342900" lvl="1" indent="-342900">
              <a:buFont typeface="Arial" panose="020B0604020202020204" pitchFamily="34" charset="0"/>
              <a:buChar char="•"/>
            </a:pPr>
            <a:r>
              <a:rPr lang="en-US" sz="1800" dirty="0" smtClean="0">
                <a:solidFill>
                  <a:srgbClr val="202945"/>
                </a:solidFill>
                <a:latin typeface="Franklin Gothic Medium"/>
                <a:cs typeface="ITC Franklin Gothic Heavy"/>
              </a:rPr>
              <a:t>Variables</a:t>
            </a:r>
          </a:p>
          <a:p>
            <a:pPr marL="920750" lvl="2" indent="-222250">
              <a:buFont typeface="Arial" panose="020B0604020202020204" pitchFamily="34" charset="0"/>
              <a:buChar char="•"/>
            </a:pPr>
            <a:r>
              <a:rPr lang="en-US" sz="1600" dirty="0" smtClean="0">
                <a:solidFill>
                  <a:srgbClr val="202945"/>
                </a:solidFill>
                <a:latin typeface="Franklin Gothic Medium"/>
                <a:cs typeface="ITC Franklin Gothic Heavy"/>
              </a:rPr>
              <a:t>Unwanted Sexual Contact </a:t>
            </a:r>
          </a:p>
          <a:p>
            <a:pPr marL="920750" lvl="2" indent="-222250">
              <a:buFont typeface="Arial" panose="020B0604020202020204" pitchFamily="34" charset="0"/>
              <a:buChar char="•"/>
            </a:pPr>
            <a:r>
              <a:rPr lang="en-US" sz="1600" dirty="0" smtClean="0">
                <a:solidFill>
                  <a:srgbClr val="202945"/>
                </a:solidFill>
                <a:latin typeface="Franklin Gothic Medium"/>
                <a:cs typeface="ITC Franklin Gothic Heavy"/>
              </a:rPr>
              <a:t>Sexual Assault</a:t>
            </a:r>
          </a:p>
          <a:p>
            <a:pPr marL="920750" lvl="2" indent="-222250">
              <a:buFont typeface="Arial" panose="020B0604020202020204" pitchFamily="34" charset="0"/>
              <a:buChar char="•"/>
            </a:pPr>
            <a:r>
              <a:rPr lang="en-US" sz="1600" dirty="0" smtClean="0">
                <a:solidFill>
                  <a:srgbClr val="202945"/>
                </a:solidFill>
                <a:latin typeface="Franklin Gothic Medium"/>
                <a:cs typeface="ITC Franklin Gothic Heavy"/>
              </a:rPr>
              <a:t>Perceptions of discrimination and bias</a:t>
            </a:r>
          </a:p>
          <a:p>
            <a:pPr marL="920750" lvl="2" indent="-222250">
              <a:buFont typeface="Arial" panose="020B0604020202020204" pitchFamily="34" charset="0"/>
              <a:buChar char="•"/>
            </a:pPr>
            <a:r>
              <a:rPr lang="en-US" sz="1600" dirty="0" smtClean="0">
                <a:solidFill>
                  <a:srgbClr val="202945"/>
                </a:solidFill>
                <a:latin typeface="Franklin Gothic Medium"/>
                <a:cs typeface="ITC Franklin Gothic Heavy"/>
              </a:rPr>
              <a:t>“Practices of Resilience”</a:t>
            </a:r>
          </a:p>
          <a:p>
            <a:pPr marL="1381125" lvl="3" indent="-174625">
              <a:buFont typeface="Arial" panose="020B0604020202020204" pitchFamily="34" charset="0"/>
              <a:buChar char="•"/>
            </a:pPr>
            <a:r>
              <a:rPr lang="en-US" sz="1600" dirty="0" smtClean="0">
                <a:solidFill>
                  <a:srgbClr val="202945"/>
                </a:solidFill>
                <a:latin typeface="Franklin Gothic Medium"/>
                <a:cs typeface="ITC Franklin Gothic Heavy"/>
              </a:rPr>
              <a:t>Critical Consciousness and Action</a:t>
            </a:r>
          </a:p>
          <a:p>
            <a:pPr marL="1381125" lvl="3" indent="-174625">
              <a:buFont typeface="Arial" panose="020B0604020202020204" pitchFamily="34" charset="0"/>
              <a:buChar char="•"/>
            </a:pPr>
            <a:r>
              <a:rPr lang="en-US" sz="1600" dirty="0" smtClean="0">
                <a:solidFill>
                  <a:srgbClr val="202945"/>
                </a:solidFill>
                <a:latin typeface="Franklin Gothic Medium"/>
                <a:cs typeface="ITC Franklin Gothic Heavy"/>
              </a:rPr>
              <a:t>Civic Engagement</a:t>
            </a:r>
          </a:p>
          <a:p>
            <a:pPr marL="1381125" lvl="3" indent="-174625">
              <a:buFont typeface="Arial" panose="020B0604020202020204" pitchFamily="34" charset="0"/>
              <a:buChar char="•"/>
            </a:pPr>
            <a:r>
              <a:rPr lang="en-US" sz="1600" dirty="0" smtClean="0">
                <a:solidFill>
                  <a:srgbClr val="202945"/>
                </a:solidFill>
                <a:latin typeface="Franklin Gothic Medium"/>
                <a:cs typeface="ITC Franklin Gothic Heavy"/>
              </a:rPr>
              <a:t>Social Agency</a:t>
            </a:r>
            <a:endParaRPr lang="en-US" sz="1600" dirty="0" smtClean="0">
              <a:solidFill>
                <a:schemeClr val="accent4"/>
              </a:solidFill>
              <a:latin typeface="+mj-lt"/>
            </a:endParaRPr>
          </a:p>
        </p:txBody>
      </p:sp>
      <p:sp>
        <p:nvSpPr>
          <p:cNvPr id="8" name="Content Placeholder 10"/>
          <p:cNvSpPr>
            <a:spLocks noGrp="1"/>
          </p:cNvSpPr>
          <p:nvPr>
            <p:ph idx="13"/>
          </p:nvPr>
        </p:nvSpPr>
        <p:spPr>
          <a:xfrm>
            <a:off x="704631" y="1568215"/>
            <a:ext cx="3378489" cy="2502500"/>
          </a:xfrm>
        </p:spPr>
        <p:txBody>
          <a:bodyPr/>
          <a:lstStyle/>
          <a:p>
            <a:pPr algn="ctr"/>
            <a:r>
              <a:rPr lang="en-US" sz="3200" dirty="0" smtClean="0">
                <a:latin typeface="+mj-lt"/>
              </a:rPr>
              <a:t>Framework</a:t>
            </a:r>
          </a:p>
          <a:p>
            <a:pPr marL="342900" indent="-342900">
              <a:buFont typeface="Arial" panose="020B0604020202020204" pitchFamily="34" charset="0"/>
              <a:buChar char="•"/>
            </a:pPr>
            <a:r>
              <a:rPr lang="en-US" sz="2200" dirty="0">
                <a:latin typeface="+mj-lt"/>
              </a:rPr>
              <a:t>Multi-Contextual Model for Diverse Learning Environments </a:t>
            </a:r>
            <a:r>
              <a:rPr lang="en-US" sz="2200" dirty="0" smtClean="0">
                <a:latin typeface="+mj-lt"/>
              </a:rPr>
              <a:t>(MMDLE) (Hurtado et al., 2012)</a:t>
            </a:r>
          </a:p>
          <a:p>
            <a:pPr marL="342900" indent="-342900">
              <a:buFont typeface="Arial" panose="020B0604020202020204" pitchFamily="34" charset="0"/>
              <a:buChar char="•"/>
            </a:pPr>
            <a:r>
              <a:rPr lang="en-US" sz="2200" dirty="0" smtClean="0">
                <a:latin typeface="+mj-lt"/>
              </a:rPr>
              <a:t>Anti-deficit approach (Harper, 2010)</a:t>
            </a:r>
            <a:endParaRPr lang="en-US" sz="2200" dirty="0">
              <a:latin typeface="+mj-lt"/>
            </a:endParaRPr>
          </a:p>
        </p:txBody>
      </p:sp>
    </p:spTree>
    <p:extLst>
      <p:ext uri="{BB962C8B-B14F-4D97-AF65-F5344CB8AC3E}">
        <p14:creationId xmlns:p14="http://schemas.microsoft.com/office/powerpoint/2010/main" val="1707674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1"/>
          </p:nvPr>
        </p:nvSpPr>
        <p:spPr>
          <a:xfrm>
            <a:off x="1810239" y="2601102"/>
            <a:ext cx="6670058" cy="2609825"/>
          </a:xfrm>
        </p:spPr>
        <p:txBody>
          <a:bodyPr/>
          <a:lstStyle/>
          <a:p>
            <a:pPr lvl="0" algn="ctr">
              <a:lnSpc>
                <a:spcPct val="80000"/>
              </a:lnSpc>
              <a:spcBef>
                <a:spcPts val="2000"/>
              </a:spcBef>
            </a:pPr>
            <a:r>
              <a:rPr lang="en-US" sz="5400" b="1" i="1" dirty="0" smtClean="0">
                <a:solidFill>
                  <a:srgbClr val="E74C39"/>
                </a:solidFill>
                <a:latin typeface="+mj-lt"/>
                <a:cs typeface="ChunkFive-Roman"/>
              </a:rPr>
              <a:t>Prevalence of Sexual Violence for LGBQ &amp; Transgender Students</a:t>
            </a:r>
            <a:r>
              <a:rPr lang="en-US" sz="1800" b="0" i="0" dirty="0" smtClean="0">
                <a:solidFill>
                  <a:srgbClr val="E74C39"/>
                </a:solidFill>
                <a:latin typeface="ChunkFive-Roman"/>
                <a:cs typeface="ChunkFive-Roman"/>
              </a:rPr>
              <a:t/>
            </a:r>
            <a:br>
              <a:rPr lang="en-US" sz="1800" b="0" i="0" dirty="0" smtClean="0">
                <a:solidFill>
                  <a:srgbClr val="E74C39"/>
                </a:solidFill>
                <a:latin typeface="ChunkFive-Roman"/>
                <a:cs typeface="ChunkFive-Roman"/>
              </a:rPr>
            </a:br>
            <a:endParaRPr lang="en-US" sz="1800" b="0" i="0" dirty="0" smtClean="0">
              <a:solidFill>
                <a:srgbClr val="E74C39"/>
              </a:solidFill>
              <a:latin typeface="ChunkFive-Roman"/>
              <a:cs typeface="ChunkFive-Roman"/>
            </a:endParaRPr>
          </a:p>
        </p:txBody>
      </p:sp>
      <p:sp>
        <p:nvSpPr>
          <p:cNvPr id="14" name="TextBox 13"/>
          <p:cNvSpPr txBox="1"/>
          <p:nvPr/>
        </p:nvSpPr>
        <p:spPr>
          <a:xfrm>
            <a:off x="539764" y="6530139"/>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Tree>
    <p:extLst>
      <p:ext uri="{BB962C8B-B14F-4D97-AF65-F5344CB8AC3E}">
        <p14:creationId xmlns:p14="http://schemas.microsoft.com/office/powerpoint/2010/main" val="1311920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436" y="306595"/>
            <a:ext cx="9349474" cy="673100"/>
          </a:xfrm>
          <a:prstGeom prst="rect">
            <a:avLst/>
          </a:prstGeom>
        </p:spPr>
        <p:txBody>
          <a:bodyPr vert="horz" wrap="square" lIns="0" tIns="0" rIns="0" bIns="0" rtlCol="0" anchor="t" anchorCtr="0">
            <a:noAutofit/>
          </a:bodyPr>
          <a:lstStyle/>
          <a:p>
            <a:pPr algn="ctr">
              <a:defRPr sz="1800" b="1" i="0" u="none" strike="noStrike" kern="1200" baseline="0">
                <a:solidFill>
                  <a:prstClr val="black"/>
                </a:solidFill>
                <a:latin typeface="+mn-lt"/>
                <a:ea typeface="+mn-ea"/>
                <a:cs typeface="+mn-cs"/>
              </a:defRPr>
            </a:pPr>
            <a:r>
              <a:rPr lang="en-US" sz="4800" b="1" dirty="0" smtClean="0">
                <a:solidFill>
                  <a:schemeClr val="accent3"/>
                </a:solidFill>
                <a:latin typeface="+mj-lt"/>
              </a:rPr>
              <a:t>RQ 1 Results</a:t>
            </a:r>
            <a:endParaRPr lang="en-US" sz="4800" dirty="0">
              <a:solidFill>
                <a:schemeClr val="accent3"/>
              </a:solidFill>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1118632295"/>
              </p:ext>
            </p:extLst>
          </p:nvPr>
        </p:nvGraphicFramePr>
        <p:xfrm>
          <a:off x="603504" y="1389888"/>
          <a:ext cx="8814816" cy="484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8413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436" y="306595"/>
            <a:ext cx="9349474" cy="673100"/>
          </a:xfrm>
          <a:prstGeom prst="rect">
            <a:avLst/>
          </a:prstGeom>
        </p:spPr>
        <p:txBody>
          <a:bodyPr vert="horz" wrap="square" lIns="0" tIns="0" rIns="0" bIns="0" rtlCol="0" anchor="t" anchorCtr="0">
            <a:noAutofit/>
          </a:bodyPr>
          <a:lstStyle/>
          <a:p>
            <a:pPr algn="ctr">
              <a:defRPr sz="1800" b="1" i="0" u="none" strike="noStrike" kern="1200" baseline="0">
                <a:solidFill>
                  <a:prstClr val="black"/>
                </a:solidFill>
                <a:latin typeface="+mn-lt"/>
                <a:ea typeface="+mn-ea"/>
                <a:cs typeface="+mn-cs"/>
              </a:defRPr>
            </a:pPr>
            <a:r>
              <a:rPr lang="en-US" sz="4800" b="1" dirty="0" smtClean="0">
                <a:solidFill>
                  <a:schemeClr val="accent3"/>
                </a:solidFill>
                <a:latin typeface="+mj-lt"/>
              </a:rPr>
              <a:t>RQ 1 Results</a:t>
            </a:r>
            <a:endParaRPr lang="en-US" sz="4800" dirty="0">
              <a:solidFill>
                <a:schemeClr val="accent3"/>
              </a:solidFill>
              <a:latin typeface="+mj-lt"/>
            </a:endParaRPr>
          </a:p>
        </p:txBody>
      </p:sp>
      <p:graphicFrame>
        <p:nvGraphicFramePr>
          <p:cNvPr id="5" name="Chart 4"/>
          <p:cNvGraphicFramePr/>
          <p:nvPr>
            <p:extLst>
              <p:ext uri="{D42A27DB-BD31-4B8C-83A1-F6EECF244321}">
                <p14:modId xmlns:p14="http://schemas.microsoft.com/office/powerpoint/2010/main" val="1765205851"/>
              </p:ext>
            </p:extLst>
          </p:nvPr>
        </p:nvGraphicFramePr>
        <p:xfrm>
          <a:off x="164592" y="1298448"/>
          <a:ext cx="9710928" cy="625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0151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1"/>
          </p:nvPr>
        </p:nvSpPr>
        <p:spPr>
          <a:xfrm>
            <a:off x="1280160" y="2436510"/>
            <a:ext cx="7552944" cy="2609825"/>
          </a:xfrm>
        </p:spPr>
        <p:txBody>
          <a:bodyPr/>
          <a:lstStyle/>
          <a:p>
            <a:pPr algn="ctr">
              <a:lnSpc>
                <a:spcPct val="80000"/>
              </a:lnSpc>
              <a:spcBef>
                <a:spcPts val="2000"/>
              </a:spcBef>
            </a:pPr>
            <a:r>
              <a:rPr lang="en-US" sz="4800" b="1" i="1" dirty="0" smtClean="0">
                <a:solidFill>
                  <a:srgbClr val="E74C39"/>
                </a:solidFill>
                <a:latin typeface="+mj-lt"/>
                <a:cs typeface="ChunkFive-Roman"/>
              </a:rPr>
              <a:t>LGBQO </a:t>
            </a:r>
            <a:r>
              <a:rPr lang="en-US" sz="4800" b="1" i="1" dirty="0">
                <a:solidFill>
                  <a:srgbClr val="E74C39"/>
                </a:solidFill>
                <a:latin typeface="+mj-lt"/>
                <a:cs typeface="ChunkFive-Roman"/>
              </a:rPr>
              <a:t>and </a:t>
            </a:r>
            <a:r>
              <a:rPr lang="en-US" sz="4800" b="1" i="1" dirty="0" smtClean="0">
                <a:solidFill>
                  <a:srgbClr val="E74C39"/>
                </a:solidFill>
                <a:latin typeface="+mj-lt"/>
                <a:cs typeface="ChunkFive-Roman"/>
              </a:rPr>
              <a:t>Transgender </a:t>
            </a:r>
            <a:r>
              <a:rPr lang="en-US" sz="4800" b="1" i="1" dirty="0">
                <a:solidFill>
                  <a:srgbClr val="E74C39"/>
                </a:solidFill>
                <a:latin typeface="+mj-lt"/>
                <a:cs typeface="ChunkFive-Roman"/>
              </a:rPr>
              <a:t>students' experiences with discrimination and </a:t>
            </a:r>
            <a:r>
              <a:rPr lang="en-US" sz="4800" b="1" i="1" dirty="0" smtClean="0">
                <a:solidFill>
                  <a:srgbClr val="E74C39"/>
                </a:solidFill>
                <a:latin typeface="+mj-lt"/>
                <a:cs typeface="ChunkFive-Roman"/>
              </a:rPr>
              <a:t>bias</a:t>
            </a:r>
            <a:endParaRPr lang="en-US" sz="4800" b="1" i="1" dirty="0">
              <a:solidFill>
                <a:srgbClr val="E74C39"/>
              </a:solidFill>
              <a:latin typeface="+mj-lt"/>
              <a:cs typeface="ChunkFive-Roman"/>
            </a:endParaRPr>
          </a:p>
          <a:p>
            <a:pPr>
              <a:lnSpc>
                <a:spcPct val="80000"/>
              </a:lnSpc>
              <a:spcBef>
                <a:spcPts val="2000"/>
              </a:spcBef>
            </a:pPr>
            <a:r>
              <a:rPr lang="en-US" sz="1800" b="0" i="0" dirty="0" smtClean="0">
                <a:solidFill>
                  <a:srgbClr val="E74C39"/>
                </a:solidFill>
                <a:latin typeface="ChunkFive-Roman"/>
                <a:cs typeface="ChunkFive-Roman"/>
              </a:rPr>
              <a:t/>
            </a:r>
            <a:br>
              <a:rPr lang="en-US" sz="1800" b="0" i="0" dirty="0" smtClean="0">
                <a:solidFill>
                  <a:srgbClr val="E74C39"/>
                </a:solidFill>
                <a:latin typeface="ChunkFive-Roman"/>
                <a:cs typeface="ChunkFive-Roman"/>
              </a:rPr>
            </a:br>
            <a:endParaRPr lang="en-US" sz="1800" b="0" i="0" dirty="0" smtClean="0">
              <a:solidFill>
                <a:srgbClr val="E74C39"/>
              </a:solidFill>
              <a:latin typeface="ChunkFive-Roman"/>
              <a:cs typeface="ChunkFive-Roman"/>
            </a:endParaRPr>
          </a:p>
        </p:txBody>
      </p:sp>
      <p:sp>
        <p:nvSpPr>
          <p:cNvPr id="14" name="TextBox 13"/>
          <p:cNvSpPr txBox="1"/>
          <p:nvPr/>
        </p:nvSpPr>
        <p:spPr>
          <a:xfrm>
            <a:off x="539764" y="6530139"/>
            <a:ext cx="914400" cy="914400"/>
          </a:xfrm>
          <a:prstGeom prst="rect">
            <a:avLst/>
          </a:prstGeom>
        </p:spPr>
        <p:txBody>
          <a:bodyPr vert="horz" wrap="none" lIns="0" tIns="0" rIns="0" bIns="0" rtlCol="0" anchor="t" anchorCtr="0">
            <a:normAutofit/>
          </a:bodyPr>
          <a:lstStyle/>
          <a:p>
            <a:pPr algn="l"/>
            <a:endParaRPr lang="en-US" sz="3000" b="0" i="0" dirty="0" smtClean="0">
              <a:solidFill>
                <a:srgbClr val="E74C39"/>
              </a:solidFill>
              <a:latin typeface="ChunkFive-Roman"/>
              <a:cs typeface="ChunkFive-Roman"/>
            </a:endParaRPr>
          </a:p>
        </p:txBody>
      </p:sp>
    </p:spTree>
    <p:extLst>
      <p:ext uri="{BB962C8B-B14F-4D97-AF65-F5344CB8AC3E}">
        <p14:creationId xmlns:p14="http://schemas.microsoft.com/office/powerpoint/2010/main" val="4044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436" y="306595"/>
            <a:ext cx="9349474" cy="673100"/>
          </a:xfrm>
          <a:prstGeom prst="rect">
            <a:avLst/>
          </a:prstGeom>
        </p:spPr>
        <p:txBody>
          <a:bodyPr vert="horz" wrap="square" lIns="0" tIns="0" rIns="0" bIns="0" rtlCol="0" anchor="t" anchorCtr="0">
            <a:noAutofit/>
          </a:bodyPr>
          <a:lstStyle/>
          <a:p>
            <a:pPr algn="ctr">
              <a:defRPr sz="1800" b="1" i="0" u="none" strike="noStrike" kern="1200" baseline="0">
                <a:solidFill>
                  <a:prstClr val="black"/>
                </a:solidFill>
                <a:latin typeface="+mn-lt"/>
                <a:ea typeface="+mn-ea"/>
                <a:cs typeface="+mn-cs"/>
              </a:defRPr>
            </a:pPr>
            <a:r>
              <a:rPr lang="en-US" sz="4800" b="1" dirty="0" smtClean="0">
                <a:solidFill>
                  <a:schemeClr val="accent5"/>
                </a:solidFill>
                <a:latin typeface="+mj-lt"/>
              </a:rPr>
              <a:t>RQ 2 Results</a:t>
            </a:r>
            <a:endParaRPr lang="en-US" sz="4800" dirty="0">
              <a:solidFill>
                <a:schemeClr val="accent5"/>
              </a:solidFill>
              <a:latin typeface="+mj-lt"/>
            </a:endParaRPr>
          </a:p>
        </p:txBody>
      </p:sp>
      <p:graphicFrame>
        <p:nvGraphicFramePr>
          <p:cNvPr id="5" name="Chart 4"/>
          <p:cNvGraphicFramePr/>
          <p:nvPr>
            <p:extLst>
              <p:ext uri="{D42A27DB-BD31-4B8C-83A1-F6EECF244321}">
                <p14:modId xmlns:p14="http://schemas.microsoft.com/office/powerpoint/2010/main" val="2612566134"/>
              </p:ext>
            </p:extLst>
          </p:nvPr>
        </p:nvGraphicFramePr>
        <p:xfrm>
          <a:off x="182880" y="1371600"/>
          <a:ext cx="9656064" cy="6181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308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HERI">
  <a:themeElements>
    <a:clrScheme name="Custom 1">
      <a:dk1>
        <a:sysClr val="windowText" lastClr="000000"/>
      </a:dk1>
      <a:lt1>
        <a:sysClr val="window" lastClr="FFFFFF"/>
      </a:lt1>
      <a:dk2>
        <a:srgbClr val="202945"/>
      </a:dk2>
      <a:lt2>
        <a:srgbClr val="FFFFFE"/>
      </a:lt2>
      <a:accent1>
        <a:srgbClr val="E74C39"/>
      </a:accent1>
      <a:accent2>
        <a:srgbClr val="202945"/>
      </a:accent2>
      <a:accent3>
        <a:srgbClr val="E74C39"/>
      </a:accent3>
      <a:accent4>
        <a:srgbClr val="202945"/>
      </a:accent4>
      <a:accent5>
        <a:srgbClr val="E74C39"/>
      </a:accent5>
      <a:accent6>
        <a:srgbClr val="202945"/>
      </a:accent6>
      <a:hlink>
        <a:srgbClr val="E74C39"/>
      </a:hlink>
      <a:folHlink>
        <a:srgbClr val="202945"/>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rmAutofit/>
      </a:bodyPr>
      <a:lstStyle>
        <a:defPPr algn="l">
          <a:defRPr sz="3000" b="0" i="0" dirty="0" smtClean="0">
            <a:solidFill>
              <a:srgbClr val="E74C39"/>
            </a:solidFill>
            <a:latin typeface="ChunkFive-Roman"/>
            <a:cs typeface="ChunkFive-Roman"/>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8330</TotalTime>
  <Words>808</Words>
  <Application>Microsoft Macintosh PowerPoint</Application>
  <PresentationFormat>Custom</PresentationFormat>
  <Paragraphs>131</Paragraphs>
  <Slides>17</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Calibri</vt:lpstr>
      <vt:lpstr>ChunkFive-Roman</vt:lpstr>
      <vt:lpstr>Franklin Gothic Book</vt:lpstr>
      <vt:lpstr>Franklin Gothic Demi</vt:lpstr>
      <vt:lpstr>Franklin Gothic Medium</vt:lpstr>
      <vt:lpstr>ITC Franklin Gothic BookCp</vt:lpstr>
      <vt:lpstr>ITC Franklin Gothic BT Book</vt:lpstr>
      <vt:lpstr>ITC Franklin Gothic Heavy</vt:lpstr>
      <vt:lpstr>Merriweather</vt:lpstr>
      <vt:lpstr>Noto Symbol</vt:lpstr>
      <vt:lpstr>Times New Roman</vt:lpstr>
      <vt:lpstr>HERI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Jennifer Babcock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Babcock</dc:creator>
  <cp:lastModifiedBy>Krystle Cobian</cp:lastModifiedBy>
  <cp:revision>401</cp:revision>
  <cp:lastPrinted>2017-02-22T23:58:15Z</cp:lastPrinted>
  <dcterms:created xsi:type="dcterms:W3CDTF">2016-05-19T14:17:55Z</dcterms:created>
  <dcterms:modified xsi:type="dcterms:W3CDTF">2018-05-08T21:25:27Z</dcterms:modified>
</cp:coreProperties>
</file>